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256" r:id="rId2"/>
    <p:sldId id="260" r:id="rId3"/>
    <p:sldId id="288" r:id="rId4"/>
    <p:sldId id="259" r:id="rId5"/>
    <p:sldId id="257" r:id="rId6"/>
    <p:sldId id="261" r:id="rId7"/>
    <p:sldId id="258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72" r:id="rId17"/>
    <p:sldId id="271" r:id="rId18"/>
    <p:sldId id="273" r:id="rId19"/>
    <p:sldId id="291" r:id="rId20"/>
    <p:sldId id="274" r:id="rId21"/>
    <p:sldId id="275" r:id="rId22"/>
    <p:sldId id="276" r:id="rId23"/>
    <p:sldId id="277" r:id="rId24"/>
    <p:sldId id="289" r:id="rId25"/>
    <p:sldId id="269" r:id="rId26"/>
    <p:sldId id="279" r:id="rId27"/>
    <p:sldId id="278" r:id="rId28"/>
    <p:sldId id="280" r:id="rId29"/>
    <p:sldId id="281" r:id="rId30"/>
    <p:sldId id="282" r:id="rId31"/>
    <p:sldId id="284" r:id="rId32"/>
    <p:sldId id="285" r:id="rId33"/>
    <p:sldId id="283" r:id="rId34"/>
    <p:sldId id="286" r:id="rId35"/>
    <p:sldId id="292" r:id="rId36"/>
    <p:sldId id="287" r:id="rId37"/>
    <p:sldId id="295" r:id="rId38"/>
    <p:sldId id="290" r:id="rId39"/>
    <p:sldId id="298" r:id="rId40"/>
    <p:sldId id="297" r:id="rId41"/>
    <p:sldId id="296" r:id="rId42"/>
    <p:sldId id="305" r:id="rId43"/>
    <p:sldId id="300" r:id="rId44"/>
    <p:sldId id="304" r:id="rId45"/>
    <p:sldId id="299" r:id="rId46"/>
    <p:sldId id="303" r:id="rId47"/>
    <p:sldId id="307" r:id="rId48"/>
    <p:sldId id="302" r:id="rId49"/>
    <p:sldId id="306" r:id="rId50"/>
    <p:sldId id="310" r:id="rId51"/>
    <p:sldId id="308" r:id="rId52"/>
    <p:sldId id="301" r:id="rId53"/>
    <p:sldId id="309" r:id="rId54"/>
    <p:sldId id="293" r:id="rId55"/>
    <p:sldId id="294" r:id="rId5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4556" autoAdjust="0"/>
  </p:normalViewPr>
  <p:slideViewPr>
    <p:cSldViewPr>
      <p:cViewPr varScale="1">
        <p:scale>
          <a:sx n="107" d="100"/>
          <a:sy n="107" d="100"/>
        </p:scale>
        <p:origin x="-109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09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8BF56-8DF2-4DEB-B918-C078475EF539}" type="datetimeFigureOut">
              <a:rPr lang="it-IT" smtClean="0"/>
              <a:t>06/08/2016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AC5C91-8FE2-4537-86C2-0BF573D5873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6422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Al centro si vede Plutone,</a:t>
            </a:r>
            <a:r>
              <a:rPr lang="it-IT" baseline="0" dirty="0" smtClean="0"/>
              <a:t> con il satellite maggiore (Caronte) che gli ruota intorno.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C5C91-8FE2-4537-86C2-0BF573D5873F}" type="slidenum">
              <a:rPr lang="it-IT" smtClean="0"/>
              <a:t>36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7863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CDEC3-CA40-4A90-8324-DF32AB5E8FEB}" type="datetimeFigureOut">
              <a:rPr lang="it-IT" smtClean="0"/>
              <a:t>06/08/2016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4E7E0-E838-4D7F-B078-2E8A9C589D8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4707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CDEC3-CA40-4A90-8324-DF32AB5E8FEB}" type="datetimeFigureOut">
              <a:rPr lang="it-IT" smtClean="0"/>
              <a:t>06/08/2016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4E7E0-E838-4D7F-B078-2E8A9C589D8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1038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CDEC3-CA40-4A90-8324-DF32AB5E8FEB}" type="datetimeFigureOut">
              <a:rPr lang="it-IT" smtClean="0"/>
              <a:t>06/08/2016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4E7E0-E838-4D7F-B078-2E8A9C589D8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9218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CDEC3-CA40-4A90-8324-DF32AB5E8FEB}" type="datetimeFigureOut">
              <a:rPr lang="it-IT" smtClean="0"/>
              <a:t>06/08/2016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4E7E0-E838-4D7F-B078-2E8A9C589D8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9532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CDEC3-CA40-4A90-8324-DF32AB5E8FEB}" type="datetimeFigureOut">
              <a:rPr lang="it-IT" smtClean="0"/>
              <a:t>06/08/2016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4E7E0-E838-4D7F-B078-2E8A9C589D8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2126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CDEC3-CA40-4A90-8324-DF32AB5E8FEB}" type="datetimeFigureOut">
              <a:rPr lang="it-IT" smtClean="0"/>
              <a:t>06/08/2016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4E7E0-E838-4D7F-B078-2E8A9C589D8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5852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CDEC3-CA40-4A90-8324-DF32AB5E8FEB}" type="datetimeFigureOut">
              <a:rPr lang="it-IT" smtClean="0"/>
              <a:t>06/08/2016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4E7E0-E838-4D7F-B078-2E8A9C589D8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883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CDEC3-CA40-4A90-8324-DF32AB5E8FEB}" type="datetimeFigureOut">
              <a:rPr lang="it-IT" smtClean="0"/>
              <a:t>06/08/2016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4E7E0-E838-4D7F-B078-2E8A9C589D8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7083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CDEC3-CA40-4A90-8324-DF32AB5E8FEB}" type="datetimeFigureOut">
              <a:rPr lang="it-IT" smtClean="0"/>
              <a:t>06/08/2016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4E7E0-E838-4D7F-B078-2E8A9C589D8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7592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CDEC3-CA40-4A90-8324-DF32AB5E8FEB}" type="datetimeFigureOut">
              <a:rPr lang="it-IT" smtClean="0"/>
              <a:t>06/08/2016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4E7E0-E838-4D7F-B078-2E8A9C589D8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429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CDEC3-CA40-4A90-8324-DF32AB5E8FEB}" type="datetimeFigureOut">
              <a:rPr lang="it-IT" smtClean="0"/>
              <a:t>06/08/2016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4E7E0-E838-4D7F-B078-2E8A9C589D8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534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CDEC3-CA40-4A90-8324-DF32AB5E8FEB}" type="datetimeFigureOut">
              <a:rPr lang="it-IT" smtClean="0"/>
              <a:t>06/08/2016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4E7E0-E838-4D7F-B078-2E8A9C589D8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6506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9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94323"/>
            <a:ext cx="7772400" cy="724737"/>
          </a:xfrm>
        </p:spPr>
        <p:txBody>
          <a:bodyPr>
            <a:normAutofit fontScale="90000"/>
          </a:bodyPr>
          <a:lstStyle/>
          <a:p>
            <a:r>
              <a:rPr lang="it-IT" sz="3600" b="1" dirty="0" smtClean="0">
                <a:solidFill>
                  <a:srgbClr val="FF0000"/>
                </a:solidFill>
              </a:rPr>
              <a:t>Viaggio verso il confine del Sistema Solare</a:t>
            </a:r>
            <a:endParaRPr lang="it-IT" sz="3600" b="1" dirty="0">
              <a:solidFill>
                <a:srgbClr val="FF000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6309320"/>
            <a:ext cx="6400800" cy="504056"/>
          </a:xfrm>
        </p:spPr>
        <p:txBody>
          <a:bodyPr>
            <a:normAutofit fontScale="85000" lnSpcReduction="10000"/>
          </a:bodyPr>
          <a:lstStyle/>
          <a:p>
            <a:r>
              <a:rPr lang="it-IT" sz="2400" b="1" dirty="0" smtClean="0">
                <a:solidFill>
                  <a:srgbClr val="FF0000"/>
                </a:solidFill>
              </a:rPr>
              <a:t>La sonda interplanetaria New </a:t>
            </a:r>
            <a:r>
              <a:rPr lang="it-IT" sz="2400" b="1" dirty="0" err="1" smtClean="0">
                <a:solidFill>
                  <a:srgbClr val="FF0000"/>
                </a:solidFill>
              </a:rPr>
              <a:t>Horizons</a:t>
            </a:r>
            <a:r>
              <a:rPr lang="it-IT" sz="2400" b="1" dirty="0" smtClean="0">
                <a:solidFill>
                  <a:srgbClr val="FF0000"/>
                </a:solidFill>
              </a:rPr>
              <a:t> ha ripreso Plutone</a:t>
            </a:r>
            <a:endParaRPr lang="it-IT" sz="2400" b="1" dirty="0">
              <a:solidFill>
                <a:srgbClr val="FF0000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019060"/>
            <a:ext cx="9144000" cy="51462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8226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Giove (</a:t>
            </a:r>
            <a:r>
              <a:rPr lang="it-IT" dirty="0" err="1" smtClean="0"/>
              <a:t>Jupiter</a:t>
            </a:r>
            <a:r>
              <a:rPr lang="it-IT" dirty="0" smtClean="0"/>
              <a:t>)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66" y="1600200"/>
            <a:ext cx="3620770" cy="4525963"/>
          </a:xfrm>
        </p:spPr>
      </p:pic>
      <p:sp>
        <p:nvSpPr>
          <p:cNvPr id="5" name="CasellaDiTesto 4"/>
          <p:cNvSpPr txBox="1"/>
          <p:nvPr/>
        </p:nvSpPr>
        <p:spPr>
          <a:xfrm>
            <a:off x="4499992" y="1568981"/>
            <a:ext cx="4752263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E’ il quinto pianeta per distanza dal Sole.</a:t>
            </a:r>
          </a:p>
          <a:p>
            <a:endParaRPr lang="it-IT" dirty="0" smtClean="0"/>
          </a:p>
          <a:p>
            <a:r>
              <a:rPr lang="it-IT" dirty="0" smtClean="0"/>
              <a:t>Dista 778.330.000 km dal Sole</a:t>
            </a:r>
          </a:p>
          <a:p>
            <a:r>
              <a:rPr lang="it-IT" dirty="0" smtClean="0"/>
              <a:t>Diametro: 142.984 km</a:t>
            </a:r>
          </a:p>
          <a:p>
            <a:r>
              <a:rPr lang="it-IT" dirty="0" smtClean="0"/>
              <a:t>Massa: 1,90x10</a:t>
            </a:r>
            <a:r>
              <a:rPr lang="it-IT" baseline="30000" dirty="0" smtClean="0"/>
              <a:t>27</a:t>
            </a:r>
            <a:r>
              <a:rPr lang="it-IT" dirty="0" smtClean="0"/>
              <a:t> kg</a:t>
            </a:r>
          </a:p>
          <a:p>
            <a:r>
              <a:rPr lang="it-IT" dirty="0" smtClean="0"/>
              <a:t>Densità media: 1,314 g/cm</a:t>
            </a:r>
            <a:r>
              <a:rPr lang="it-IT" baseline="30000" dirty="0" smtClean="0"/>
              <a:t>3</a:t>
            </a:r>
            <a:endParaRPr lang="it-IT" dirty="0" smtClean="0"/>
          </a:p>
          <a:p>
            <a:r>
              <a:rPr lang="it-IT" dirty="0" smtClean="0"/>
              <a:t>Periodo di rotazione: 9h 48m</a:t>
            </a:r>
          </a:p>
          <a:p>
            <a:r>
              <a:rPr lang="it-IT" dirty="0" smtClean="0"/>
              <a:t>Obliquità: 3,08°</a:t>
            </a:r>
          </a:p>
          <a:p>
            <a:r>
              <a:rPr lang="it-IT" dirty="0" smtClean="0"/>
              <a:t>Periodo di rivoluzione: 11,86 a</a:t>
            </a:r>
          </a:p>
          <a:p>
            <a:r>
              <a:rPr lang="it-IT" dirty="0" smtClean="0"/>
              <a:t>Temperatura sommità nubi: 120 K (-153°C)</a:t>
            </a:r>
          </a:p>
          <a:p>
            <a:r>
              <a:rPr lang="it-IT" dirty="0" smtClean="0"/>
              <a:t>Satelliti: 67 (Io, Europa, Ganimede, Callisto, …)</a:t>
            </a:r>
          </a:p>
          <a:p>
            <a:r>
              <a:rPr lang="it-IT" dirty="0" smtClean="0"/>
              <a:t>Ha un anello suddiviso in Halo, </a:t>
            </a:r>
            <a:r>
              <a:rPr lang="it-IT" dirty="0" err="1" smtClean="0"/>
              <a:t>Main</a:t>
            </a:r>
            <a:r>
              <a:rPr lang="it-IT" dirty="0" smtClean="0"/>
              <a:t> e </a:t>
            </a:r>
            <a:r>
              <a:rPr lang="it-IT" dirty="0" err="1" smtClean="0"/>
              <a:t>Gossamer</a:t>
            </a:r>
            <a:endParaRPr lang="it-IT" dirty="0" smtClean="0"/>
          </a:p>
          <a:p>
            <a:endParaRPr lang="it-IT" dirty="0"/>
          </a:p>
          <a:p>
            <a:r>
              <a:rPr lang="it-IT" dirty="0" smtClean="0"/>
              <a:t>Immagine presa dalla telecamera di bordo </a:t>
            </a:r>
          </a:p>
          <a:p>
            <a:r>
              <a:rPr lang="it-IT" dirty="0"/>
              <a:t>d</a:t>
            </a:r>
            <a:r>
              <a:rPr lang="it-IT" dirty="0" smtClean="0"/>
              <a:t>ella sonda interplanetaria Cassini il 29 </a:t>
            </a:r>
          </a:p>
          <a:p>
            <a:r>
              <a:rPr lang="it-IT" dirty="0" smtClean="0"/>
              <a:t>dicembre 2000.</a:t>
            </a:r>
          </a:p>
        </p:txBody>
      </p:sp>
    </p:spTree>
    <p:extLst>
      <p:ext uri="{BB962C8B-B14F-4D97-AF65-F5344CB8AC3E}">
        <p14:creationId xmlns:p14="http://schemas.microsoft.com/office/powerpoint/2010/main" val="245944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it-IT" dirty="0" smtClean="0"/>
              <a:t>Saturno (</a:t>
            </a:r>
            <a:r>
              <a:rPr lang="it-IT" dirty="0" err="1" smtClean="0"/>
              <a:t>Saturn</a:t>
            </a:r>
            <a:r>
              <a:rPr lang="it-IT" dirty="0" smtClean="0"/>
              <a:t>)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539552" y="4653136"/>
            <a:ext cx="86044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E’ il sesto pianeta per distanza dal Sole</a:t>
            </a:r>
          </a:p>
          <a:p>
            <a:r>
              <a:rPr lang="it-IT" dirty="0" smtClean="0"/>
              <a:t>Dista 1.426.940.000 km dal Sole                               Densità media: 0,690 g/cm</a:t>
            </a:r>
            <a:r>
              <a:rPr lang="it-IT" baseline="30000" dirty="0" smtClean="0"/>
              <a:t>3</a:t>
            </a:r>
            <a:endParaRPr lang="it-IT" dirty="0" smtClean="0"/>
          </a:p>
          <a:p>
            <a:r>
              <a:rPr lang="it-IT" dirty="0" smtClean="0"/>
              <a:t>Diametro: 120.536 km                                                Periodo di rotazione: 10h 12m</a:t>
            </a:r>
          </a:p>
          <a:p>
            <a:r>
              <a:rPr lang="it-IT" dirty="0" smtClean="0"/>
              <a:t>Massa: 5,69x10</a:t>
            </a:r>
            <a:r>
              <a:rPr lang="it-IT" baseline="30000" dirty="0" smtClean="0"/>
              <a:t>26</a:t>
            </a:r>
            <a:r>
              <a:rPr lang="it-IT" dirty="0" smtClean="0"/>
              <a:t> kg                                                    Obliquità: 26,7°</a:t>
            </a:r>
          </a:p>
          <a:p>
            <a:r>
              <a:rPr lang="it-IT" dirty="0" smtClean="0"/>
              <a:t>Temperatura sommità nubi: 88 K (-185°C)              Periodo di rivoluzione: 29,46 a</a:t>
            </a:r>
          </a:p>
          <a:p>
            <a:r>
              <a:rPr lang="it-IT" dirty="0" smtClean="0"/>
              <a:t>Satelliti: 62 (Titano, Dione, </a:t>
            </a:r>
            <a:r>
              <a:rPr lang="it-IT" dirty="0" err="1" smtClean="0"/>
              <a:t>Thethys</a:t>
            </a:r>
            <a:r>
              <a:rPr lang="it-IT" dirty="0" smtClean="0"/>
              <a:t>, …)                   Ha 7 anelli e 7 tra divisioni e gap</a:t>
            </a:r>
          </a:p>
          <a:p>
            <a:r>
              <a:rPr lang="it-IT" dirty="0" smtClean="0"/>
              <a:t>Componenti dell'atmosfera: 97% idrogeno, 3% elio, 0,05% metano</a:t>
            </a:r>
            <a:endParaRPr lang="it-IT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2" y="937321"/>
            <a:ext cx="8532440" cy="3715815"/>
          </a:xfrm>
          <a:prstGeom prst="rect">
            <a:avLst/>
          </a:prstGeom>
        </p:spPr>
      </p:pic>
      <p:sp>
        <p:nvSpPr>
          <p:cNvPr id="8" name="Segnaposto contenuto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 smtClean="0"/>
              <a:t>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4127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Urano (</a:t>
            </a:r>
            <a:r>
              <a:rPr lang="it-IT" dirty="0" err="1" smtClean="0"/>
              <a:t>Uranus</a:t>
            </a:r>
            <a:r>
              <a:rPr lang="it-IT" dirty="0" smtClean="0"/>
              <a:t>)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77" y="1600200"/>
            <a:ext cx="4525963" cy="4525963"/>
          </a:xfrm>
        </p:spPr>
      </p:pic>
      <p:sp>
        <p:nvSpPr>
          <p:cNvPr id="5" name="CasellaDiTesto 4"/>
          <p:cNvSpPr txBox="1"/>
          <p:nvPr/>
        </p:nvSpPr>
        <p:spPr>
          <a:xfrm>
            <a:off x="5004048" y="1906954"/>
            <a:ext cx="4064254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E’ il settimo pianeta per distanza dal Sole</a:t>
            </a:r>
          </a:p>
          <a:p>
            <a:endParaRPr lang="it-IT" dirty="0" smtClean="0"/>
          </a:p>
          <a:p>
            <a:r>
              <a:rPr lang="it-IT" dirty="0" smtClean="0"/>
              <a:t>Dista 2.870.990.000 km dal Sole</a:t>
            </a:r>
          </a:p>
          <a:p>
            <a:r>
              <a:rPr lang="it-IT" dirty="0" smtClean="0"/>
              <a:t>Diametro: 51.118 km</a:t>
            </a:r>
          </a:p>
          <a:p>
            <a:r>
              <a:rPr lang="it-IT" dirty="0" smtClean="0"/>
              <a:t>Massa: 8,69x10</a:t>
            </a:r>
            <a:r>
              <a:rPr lang="it-IT" baseline="30000" dirty="0" smtClean="0"/>
              <a:t>25</a:t>
            </a:r>
            <a:r>
              <a:rPr lang="it-IT" dirty="0" smtClean="0"/>
              <a:t> kg</a:t>
            </a:r>
          </a:p>
          <a:p>
            <a:r>
              <a:rPr lang="it-IT" dirty="0" smtClean="0"/>
              <a:t>Densità media: 1,314 g/cm</a:t>
            </a:r>
            <a:r>
              <a:rPr lang="it-IT" baseline="30000" dirty="0" smtClean="0"/>
              <a:t>3</a:t>
            </a:r>
            <a:endParaRPr lang="it-IT" dirty="0" smtClean="0"/>
          </a:p>
          <a:p>
            <a:r>
              <a:rPr lang="it-IT" dirty="0" smtClean="0"/>
              <a:t>Scoperto da </a:t>
            </a:r>
            <a:r>
              <a:rPr lang="it-IT" dirty="0" err="1" smtClean="0"/>
              <a:t>Herschel</a:t>
            </a:r>
            <a:r>
              <a:rPr lang="it-IT" dirty="0" smtClean="0"/>
              <a:t> nel 1781</a:t>
            </a:r>
          </a:p>
          <a:p>
            <a:r>
              <a:rPr lang="it-IT" dirty="0" smtClean="0"/>
              <a:t>Periodo di rotazione siderale: 17h 54m</a:t>
            </a:r>
          </a:p>
          <a:p>
            <a:r>
              <a:rPr lang="it-IT" dirty="0" smtClean="0"/>
              <a:t>Obliquità: 97,9° (rotola sulla sua orbita)</a:t>
            </a:r>
          </a:p>
          <a:p>
            <a:r>
              <a:rPr lang="it-IT" dirty="0" smtClean="0"/>
              <a:t>Periodo di rivoluzione siderale: 84,01 a</a:t>
            </a:r>
          </a:p>
          <a:p>
            <a:r>
              <a:rPr lang="it-IT" dirty="0" smtClean="0"/>
              <a:t>Temperatura sommità nubi: 59 K (-214°C)</a:t>
            </a:r>
          </a:p>
          <a:p>
            <a:r>
              <a:rPr lang="it-IT" dirty="0" smtClean="0"/>
              <a:t>Componenti atmosfera: 83% idrogeno, </a:t>
            </a:r>
          </a:p>
          <a:p>
            <a:r>
              <a:rPr lang="it-IT" dirty="0" smtClean="0"/>
              <a:t>15% elio, 2% metano</a:t>
            </a:r>
          </a:p>
          <a:p>
            <a:r>
              <a:rPr lang="it-IT" dirty="0" smtClean="0"/>
              <a:t>Satelliti: 27 (Titania, Oberon, </a:t>
            </a:r>
            <a:r>
              <a:rPr lang="it-IT" dirty="0" err="1" smtClean="0"/>
              <a:t>Umbriel</a:t>
            </a:r>
            <a:r>
              <a:rPr lang="it-IT" dirty="0" smtClean="0"/>
              <a:t>, …)</a:t>
            </a:r>
          </a:p>
          <a:p>
            <a:r>
              <a:rPr lang="it-IT" dirty="0"/>
              <a:t>H</a:t>
            </a:r>
            <a:r>
              <a:rPr lang="it-IT" dirty="0" smtClean="0"/>
              <a:t>a un sistema di 13 anelli di varia misura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1271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Nettuno (</a:t>
            </a:r>
            <a:r>
              <a:rPr lang="it-IT" dirty="0" err="1" smtClean="0"/>
              <a:t>Neptune</a:t>
            </a:r>
            <a:r>
              <a:rPr lang="it-IT" dirty="0" smtClean="0"/>
              <a:t>)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77" y="1600200"/>
            <a:ext cx="4525963" cy="4525963"/>
          </a:xfrm>
        </p:spPr>
      </p:pic>
      <p:sp>
        <p:nvSpPr>
          <p:cNvPr id="5" name="CasellaDiTesto 4"/>
          <p:cNvSpPr txBox="1"/>
          <p:nvPr/>
        </p:nvSpPr>
        <p:spPr>
          <a:xfrm>
            <a:off x="5004048" y="1700808"/>
            <a:ext cx="4064254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E’ l’ottavo pianeta per distanza dal Sole</a:t>
            </a:r>
          </a:p>
          <a:p>
            <a:endParaRPr lang="it-IT" dirty="0" smtClean="0"/>
          </a:p>
          <a:p>
            <a:r>
              <a:rPr lang="it-IT" dirty="0" smtClean="0"/>
              <a:t>Dista 4.497.070.000 km dal Sole</a:t>
            </a:r>
          </a:p>
          <a:p>
            <a:r>
              <a:rPr lang="it-IT" dirty="0" smtClean="0"/>
              <a:t>Diametro: 49.528 km</a:t>
            </a:r>
          </a:p>
          <a:p>
            <a:r>
              <a:rPr lang="it-IT" dirty="0" smtClean="0"/>
              <a:t>Massa: 1,02x10</a:t>
            </a:r>
            <a:r>
              <a:rPr lang="it-IT" baseline="30000" dirty="0" smtClean="0"/>
              <a:t>26</a:t>
            </a:r>
            <a:r>
              <a:rPr lang="it-IT" dirty="0" smtClean="0"/>
              <a:t> kg</a:t>
            </a:r>
          </a:p>
          <a:p>
            <a:r>
              <a:rPr lang="it-IT" dirty="0" smtClean="0"/>
              <a:t>Densità media: 1,640 g/cm</a:t>
            </a:r>
            <a:r>
              <a:rPr lang="it-IT" baseline="30000" dirty="0" smtClean="0"/>
              <a:t>3</a:t>
            </a:r>
            <a:endParaRPr lang="it-IT" dirty="0" smtClean="0"/>
          </a:p>
          <a:p>
            <a:r>
              <a:rPr lang="it-IT" dirty="0" smtClean="0"/>
              <a:t>Scoperto da Galle </a:t>
            </a:r>
            <a:r>
              <a:rPr lang="it-IT" dirty="0"/>
              <a:t>e </a:t>
            </a:r>
            <a:r>
              <a:rPr lang="it-IT" dirty="0" smtClean="0"/>
              <a:t>d'</a:t>
            </a:r>
            <a:r>
              <a:rPr lang="it-IT" dirty="0" err="1" smtClean="0"/>
              <a:t>Arrest</a:t>
            </a:r>
            <a:r>
              <a:rPr lang="it-IT" dirty="0" smtClean="0"/>
              <a:t> nel 1846</a:t>
            </a:r>
          </a:p>
          <a:p>
            <a:r>
              <a:rPr lang="it-IT" dirty="0" smtClean="0"/>
              <a:t>Periodo di rotazione: 19h 06m</a:t>
            </a:r>
          </a:p>
          <a:p>
            <a:r>
              <a:rPr lang="it-IT" dirty="0" smtClean="0"/>
              <a:t>Obliquità: 29,6°</a:t>
            </a:r>
          </a:p>
          <a:p>
            <a:r>
              <a:rPr lang="it-IT" dirty="0" smtClean="0"/>
              <a:t>Periodo di rivoluzione: 164,8 a</a:t>
            </a:r>
          </a:p>
          <a:p>
            <a:r>
              <a:rPr lang="it-IT" dirty="0" smtClean="0"/>
              <a:t>Temperatura sommità nubi: 48 K (-225°C)</a:t>
            </a:r>
          </a:p>
          <a:p>
            <a:r>
              <a:rPr lang="it-IT" dirty="0" smtClean="0"/>
              <a:t>Componenti atmosfera: 74% idrogeno, </a:t>
            </a:r>
          </a:p>
          <a:p>
            <a:r>
              <a:rPr lang="it-IT" dirty="0" smtClean="0"/>
              <a:t>25% elio, 1% metano</a:t>
            </a:r>
          </a:p>
          <a:p>
            <a:r>
              <a:rPr lang="it-IT" dirty="0" smtClean="0"/>
              <a:t>Satelliti: 14 (Tritone, Proteo, Nereide, …)</a:t>
            </a:r>
          </a:p>
          <a:p>
            <a:r>
              <a:rPr lang="it-IT" dirty="0" smtClean="0"/>
              <a:t>Ha un anello suddiviso in 4 segmenti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6363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440160"/>
          </a:xfrm>
        </p:spPr>
        <p:txBody>
          <a:bodyPr>
            <a:normAutofit/>
          </a:bodyPr>
          <a:lstStyle/>
          <a:p>
            <a:r>
              <a:rPr lang="it-IT" dirty="0" smtClean="0"/>
              <a:t>E qui terminano i pianeti… Oltre ci sono solo corpi molto più piccoli.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927373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it-IT" dirty="0" smtClean="0"/>
              <a:t>Fino al 2015 nessuno di questi corpi era mai stato ripreso da una sonda interplanetaria che li abbia avvicinati tanto da mostrarci riprese dirette. </a:t>
            </a:r>
          </a:p>
          <a:p>
            <a:r>
              <a:rPr lang="it-IT" dirty="0" smtClean="0"/>
              <a:t>Fino a quella data erano stati fotografati solo dal Telescopio Spaziale </a:t>
            </a:r>
            <a:r>
              <a:rPr lang="it-IT" dirty="0" err="1" smtClean="0"/>
              <a:t>Hubble</a:t>
            </a:r>
            <a:r>
              <a:rPr lang="it-IT" dirty="0" smtClean="0"/>
              <a:t> (HST) o dagli altri osservatori orbitali, dai grandi telescopi a terra e dagli astrofili come noi (ma solo come «puntini», cioè senza dettagli superficiali).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482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Che cosa si sapeva di Plutone (Pluto)?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626840"/>
            <a:ext cx="4826000" cy="3962400"/>
          </a:xfrm>
        </p:spPr>
      </p:pic>
      <p:sp>
        <p:nvSpPr>
          <p:cNvPr id="5" name="CasellaDiTesto 4"/>
          <p:cNvSpPr txBox="1"/>
          <p:nvPr/>
        </p:nvSpPr>
        <p:spPr>
          <a:xfrm>
            <a:off x="594567" y="5818038"/>
            <a:ext cx="85859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Ecco come appariva il «nono pianeta», scoperto da </a:t>
            </a:r>
            <a:r>
              <a:rPr lang="it-IT" b="1" dirty="0" err="1" smtClean="0"/>
              <a:t>Clyde</a:t>
            </a:r>
            <a:r>
              <a:rPr lang="it-IT" b="1" dirty="0" smtClean="0"/>
              <a:t> </a:t>
            </a:r>
            <a:r>
              <a:rPr lang="it-IT" b="1" dirty="0" err="1" smtClean="0"/>
              <a:t>Tombaught</a:t>
            </a:r>
            <a:r>
              <a:rPr lang="it-IT" b="1" dirty="0" smtClean="0"/>
              <a:t> </a:t>
            </a:r>
            <a:r>
              <a:rPr lang="it-IT" dirty="0" smtClean="0"/>
              <a:t>dal Lowell </a:t>
            </a:r>
          </a:p>
          <a:p>
            <a:r>
              <a:rPr lang="it-IT" dirty="0" err="1" smtClean="0"/>
              <a:t>Observatory</a:t>
            </a:r>
            <a:r>
              <a:rPr lang="it-IT" b="1" dirty="0" smtClean="0"/>
              <a:t> </a:t>
            </a:r>
            <a:r>
              <a:rPr lang="it-IT" dirty="0" smtClean="0"/>
              <a:t>il 18 febbraio 1930, nelle riprese sino agli anni ‘70 del XX secolo: un </a:t>
            </a:r>
          </a:p>
          <a:p>
            <a:r>
              <a:rPr lang="it-IT" dirty="0" smtClean="0"/>
              <a:t>puntino di tredicesima magnitudine.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0624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Dopo il 1978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5" y="1340768"/>
            <a:ext cx="4857750" cy="3648075"/>
          </a:xfrm>
        </p:spPr>
      </p:pic>
      <p:sp>
        <p:nvSpPr>
          <p:cNvPr id="6" name="CasellaDiTesto 5"/>
          <p:cNvSpPr txBox="1"/>
          <p:nvPr/>
        </p:nvSpPr>
        <p:spPr>
          <a:xfrm>
            <a:off x="359890" y="5085184"/>
            <a:ext cx="867660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Si scoprì che Plutone aveva un satellite: Caronte, dal nome del traghettatore </a:t>
            </a:r>
            <a:r>
              <a:rPr lang="it-IT" dirty="0"/>
              <a:t>del fiume </a:t>
            </a:r>
            <a:endParaRPr lang="it-IT" dirty="0" smtClean="0"/>
          </a:p>
          <a:p>
            <a:r>
              <a:rPr lang="it-IT" dirty="0" err="1" smtClean="0"/>
              <a:t>Stige</a:t>
            </a:r>
            <a:r>
              <a:rPr lang="it-IT" dirty="0" smtClean="0"/>
              <a:t> </a:t>
            </a:r>
            <a:r>
              <a:rPr lang="it-IT" dirty="0"/>
              <a:t>che porta i morti negli inferi</a:t>
            </a:r>
            <a:r>
              <a:rPr lang="it-IT" dirty="0" smtClean="0"/>
              <a:t>. Gli autori della scoperta furono gli </a:t>
            </a:r>
            <a:r>
              <a:rPr lang="it-IT" dirty="0"/>
              <a:t>astronomi </a:t>
            </a:r>
            <a:r>
              <a:rPr lang="it-IT" b="1" dirty="0" err="1" smtClean="0"/>
              <a:t>Jim</a:t>
            </a:r>
            <a:r>
              <a:rPr lang="it-IT" b="1" dirty="0" smtClean="0"/>
              <a:t> </a:t>
            </a:r>
          </a:p>
          <a:p>
            <a:r>
              <a:rPr lang="it-IT" b="1" dirty="0" smtClean="0"/>
              <a:t>Christy</a:t>
            </a:r>
            <a:r>
              <a:rPr lang="it-IT" dirty="0"/>
              <a:t> e </a:t>
            </a:r>
            <a:r>
              <a:rPr lang="it-IT" b="1" dirty="0"/>
              <a:t>Robert </a:t>
            </a:r>
            <a:r>
              <a:rPr lang="it-IT" b="1" dirty="0" err="1"/>
              <a:t>Harrington</a:t>
            </a:r>
            <a:r>
              <a:rPr lang="it-IT" dirty="0"/>
              <a:t> per mezzo del riflettore da 155 cm </a:t>
            </a:r>
            <a:r>
              <a:rPr lang="it-IT" dirty="0" smtClean="0"/>
              <a:t>situato </a:t>
            </a:r>
            <a:r>
              <a:rPr lang="it-IT" dirty="0"/>
              <a:t>nella stazione </a:t>
            </a:r>
            <a:endParaRPr lang="it-IT" dirty="0" smtClean="0"/>
          </a:p>
          <a:p>
            <a:r>
              <a:rPr lang="it-IT" dirty="0" smtClean="0"/>
              <a:t>osservativa </a:t>
            </a:r>
            <a:r>
              <a:rPr lang="it-IT" dirty="0"/>
              <a:t>di Flagstaff dello U.S. </a:t>
            </a:r>
            <a:r>
              <a:rPr lang="it-IT" dirty="0" err="1"/>
              <a:t>Naval</a:t>
            </a:r>
            <a:r>
              <a:rPr lang="it-IT" dirty="0"/>
              <a:t> </a:t>
            </a:r>
            <a:r>
              <a:rPr lang="it-IT" dirty="0" err="1"/>
              <a:t>Observatory</a:t>
            </a:r>
            <a:r>
              <a:rPr lang="it-IT" dirty="0"/>
              <a:t>, nel 1978. </a:t>
            </a:r>
            <a:r>
              <a:rPr lang="it-IT" dirty="0" smtClean="0"/>
              <a:t>Ha un diametro equatoriale </a:t>
            </a:r>
          </a:p>
          <a:p>
            <a:r>
              <a:rPr lang="it-IT" dirty="0" smtClean="0"/>
              <a:t>di 1.208 km ed è geosincrono con Plutone. Rivolve in sincronismo col pianeta, quindi la </a:t>
            </a:r>
          </a:p>
          <a:p>
            <a:r>
              <a:rPr lang="it-IT" dirty="0" smtClean="0"/>
              <a:t>faccia di Plutone che vede Caronte è la stessa che da Caronte si vede Plutone.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1289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Nel 1990 fu lanciato HST: cambiò tutto</a:t>
            </a: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73" y="1340768"/>
            <a:ext cx="7578243" cy="5256584"/>
          </a:xfrm>
          <a:prstGeom prst="rect">
            <a:avLst/>
          </a:prstGeom>
        </p:spPr>
      </p:pic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446856" y="1783357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it-IT" dirty="0" smtClean="0"/>
              <a:t>  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1115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Mappa della superficie di Plutone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33" y="1340768"/>
            <a:ext cx="8146733" cy="4525963"/>
          </a:xfrm>
        </p:spPr>
      </p:pic>
      <p:sp>
        <p:nvSpPr>
          <p:cNvPr id="3" name="CasellaDiTesto 2"/>
          <p:cNvSpPr txBox="1"/>
          <p:nvPr/>
        </p:nvSpPr>
        <p:spPr>
          <a:xfrm>
            <a:off x="1478893" y="6165304"/>
            <a:ext cx="6373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Tratta dalle riprese dell’</a:t>
            </a:r>
            <a:r>
              <a:rPr lang="it-IT" dirty="0" err="1" smtClean="0"/>
              <a:t>Hubble</a:t>
            </a:r>
            <a:r>
              <a:rPr lang="it-IT" dirty="0" smtClean="0"/>
              <a:t> Space </a:t>
            </a:r>
            <a:r>
              <a:rPr lang="it-IT" dirty="0" err="1" smtClean="0"/>
              <a:t>Telescope</a:t>
            </a:r>
            <a:r>
              <a:rPr lang="it-IT" dirty="0" smtClean="0"/>
              <a:t> del 7 marzo 1996.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30770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La struttura interna di Plutone (2006)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340768"/>
            <a:ext cx="3960440" cy="3960440"/>
          </a:xfrm>
        </p:spPr>
      </p:pic>
      <p:sp>
        <p:nvSpPr>
          <p:cNvPr id="5" name="CasellaDiTesto 4"/>
          <p:cNvSpPr txBox="1"/>
          <p:nvPr/>
        </p:nvSpPr>
        <p:spPr>
          <a:xfrm>
            <a:off x="3268201" y="5589240"/>
            <a:ext cx="24123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1 -</a:t>
            </a:r>
            <a:r>
              <a:rPr lang="it-IT" dirty="0"/>
              <a:t> atmosfera </a:t>
            </a:r>
            <a:r>
              <a:rPr lang="it-IT" dirty="0" smtClean="0"/>
              <a:t>ghiacciata</a:t>
            </a:r>
            <a:br>
              <a:rPr lang="it-IT" dirty="0" smtClean="0"/>
            </a:br>
            <a:r>
              <a:rPr lang="it-IT" b="1" dirty="0" smtClean="0"/>
              <a:t>2 -</a:t>
            </a:r>
            <a:r>
              <a:rPr lang="it-IT" dirty="0"/>
              <a:t> acqua ghiacciata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b="1" dirty="0" smtClean="0"/>
              <a:t>3 -</a:t>
            </a:r>
            <a:r>
              <a:rPr lang="it-IT" dirty="0"/>
              <a:t> </a:t>
            </a:r>
            <a:r>
              <a:rPr lang="it-IT" dirty="0" smtClean="0"/>
              <a:t>roccia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7626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Una veloce ripassata dei </a:t>
            </a:r>
            <a:br>
              <a:rPr lang="it-IT" dirty="0" smtClean="0"/>
            </a:br>
            <a:r>
              <a:rPr lang="it-IT" dirty="0" smtClean="0"/>
              <a:t>corpi del Sistema Solare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85000" lnSpcReduction="20000"/>
          </a:bodyPr>
          <a:lstStyle/>
          <a:p>
            <a:r>
              <a:rPr lang="it-IT" dirty="0" smtClean="0"/>
              <a:t>1 stella</a:t>
            </a:r>
          </a:p>
          <a:p>
            <a:r>
              <a:rPr lang="it-IT" dirty="0" smtClean="0"/>
              <a:t>8 pianeti con 166 satelliti noti e 4 sistemi di anelli</a:t>
            </a:r>
          </a:p>
          <a:p>
            <a:r>
              <a:rPr lang="it-IT" dirty="0" smtClean="0"/>
              <a:t>6? </a:t>
            </a:r>
            <a:r>
              <a:rPr lang="it-IT" dirty="0" smtClean="0"/>
              <a:t>pianeti nani (e Plutone ha 5 satelliti noti)</a:t>
            </a:r>
          </a:p>
          <a:p>
            <a:r>
              <a:rPr lang="it-IT" dirty="0" smtClean="0"/>
              <a:t>Fascia di asteroidi tra Marte e Giove</a:t>
            </a:r>
          </a:p>
          <a:p>
            <a:r>
              <a:rPr lang="it-IT" dirty="0" smtClean="0"/>
              <a:t>Asteroidi troiani nell’orbita di vari pianeti</a:t>
            </a:r>
          </a:p>
          <a:p>
            <a:r>
              <a:rPr lang="it-IT" dirty="0" smtClean="0"/>
              <a:t>Comete nel Sistema Solare interno</a:t>
            </a:r>
          </a:p>
          <a:p>
            <a:r>
              <a:rPr lang="it-IT" dirty="0" smtClean="0"/>
              <a:t>Oggetti EKO, detti anche </a:t>
            </a:r>
            <a:r>
              <a:rPr lang="it-IT" dirty="0" err="1" smtClean="0"/>
              <a:t>Kuiper</a:t>
            </a:r>
            <a:r>
              <a:rPr lang="it-IT" dirty="0" smtClean="0"/>
              <a:t> </a:t>
            </a:r>
            <a:r>
              <a:rPr lang="it-IT" dirty="0" err="1" smtClean="0"/>
              <a:t>Belt</a:t>
            </a:r>
            <a:r>
              <a:rPr lang="it-IT" dirty="0" smtClean="0"/>
              <a:t> Objects (KBO)</a:t>
            </a:r>
          </a:p>
          <a:p>
            <a:r>
              <a:rPr lang="it-IT" dirty="0" smtClean="0"/>
              <a:t>Comete nella fascia di </a:t>
            </a:r>
            <a:r>
              <a:rPr lang="it-IT" dirty="0" err="1" smtClean="0"/>
              <a:t>Kuiper</a:t>
            </a:r>
            <a:endParaRPr lang="it-IT" dirty="0" smtClean="0"/>
          </a:p>
          <a:p>
            <a:r>
              <a:rPr lang="it-IT" dirty="0" smtClean="0"/>
              <a:t>Comete nella Nube di </a:t>
            </a:r>
            <a:r>
              <a:rPr lang="it-IT" dirty="0" err="1" smtClean="0"/>
              <a:t>Ort</a:t>
            </a:r>
            <a:endParaRPr lang="it-IT" dirty="0" smtClean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    Dati al </a:t>
            </a:r>
            <a:r>
              <a:rPr lang="it-IT" dirty="0" smtClean="0"/>
              <a:t>31 luglio 2016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6730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it-IT" dirty="0" smtClean="0"/>
              <a:t>Nel 2005 la scoperta di </a:t>
            </a:r>
            <a:r>
              <a:rPr lang="it-IT" dirty="0" err="1" smtClean="0"/>
              <a:t>Nix</a:t>
            </a:r>
            <a:r>
              <a:rPr lang="it-IT" dirty="0" smtClean="0"/>
              <a:t> e </a:t>
            </a:r>
            <a:r>
              <a:rPr lang="it-IT" dirty="0" err="1" smtClean="0"/>
              <a:t>Hydra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124744"/>
            <a:ext cx="6034617" cy="4525963"/>
          </a:xfrm>
        </p:spPr>
      </p:pic>
      <p:sp>
        <p:nvSpPr>
          <p:cNvPr id="5" name="CasellaDiTesto 4"/>
          <p:cNvSpPr txBox="1"/>
          <p:nvPr/>
        </p:nvSpPr>
        <p:spPr>
          <a:xfrm>
            <a:off x="691257" y="5805264"/>
            <a:ext cx="79851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Il 15 e il 18 maggio 2005 si evidenziarono due nuovi corpi che rivolvevano attorno </a:t>
            </a:r>
          </a:p>
          <a:p>
            <a:r>
              <a:rPr lang="it-IT" dirty="0" smtClean="0"/>
              <a:t>Plutone. Così si scoprirono il 2° e 3° satellite di Plutone, successivamente battezzati </a:t>
            </a:r>
          </a:p>
          <a:p>
            <a:r>
              <a:rPr lang="it-IT" dirty="0" err="1" smtClean="0"/>
              <a:t>Hydra</a:t>
            </a:r>
            <a:r>
              <a:rPr lang="it-IT" dirty="0" smtClean="0"/>
              <a:t> (S/2005P1) e </a:t>
            </a:r>
            <a:r>
              <a:rPr lang="it-IT" dirty="0" err="1" smtClean="0"/>
              <a:t>Nix</a:t>
            </a:r>
            <a:r>
              <a:rPr lang="it-IT" dirty="0" smtClean="0"/>
              <a:t> (S/2005P2) 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1994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Gli scopritori di S/2005P1 e S/2005P2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268760"/>
            <a:ext cx="6034617" cy="4525963"/>
          </a:xfrm>
        </p:spPr>
      </p:pic>
      <p:sp>
        <p:nvSpPr>
          <p:cNvPr id="6" name="CasellaDiTesto 5"/>
          <p:cNvSpPr txBox="1"/>
          <p:nvPr/>
        </p:nvSpPr>
        <p:spPr>
          <a:xfrm>
            <a:off x="395536" y="5951021"/>
            <a:ext cx="85281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Gli scopritori furono H. </a:t>
            </a:r>
            <a:r>
              <a:rPr lang="it-IT" dirty="0" err="1" smtClean="0"/>
              <a:t>Weaver</a:t>
            </a:r>
            <a:r>
              <a:rPr lang="it-IT" dirty="0" smtClean="0"/>
              <a:t> e A. Stern, quest’ultimo responsabile della missione New </a:t>
            </a:r>
          </a:p>
          <a:p>
            <a:r>
              <a:rPr lang="it-IT" dirty="0" err="1" smtClean="0"/>
              <a:t>Horizons</a:t>
            </a:r>
            <a:r>
              <a:rPr lang="it-IT" dirty="0" smtClean="0"/>
              <a:t>, la quale raggiungerà Plutone il 14 luglio 2015, dopo quasi 10 anni di volo.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0137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Com’era nel 2006 il sistema di Plutone 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929" y="1340768"/>
            <a:ext cx="3782141" cy="4525963"/>
          </a:xfrm>
        </p:spPr>
      </p:pic>
      <p:sp>
        <p:nvSpPr>
          <p:cNvPr id="5" name="CasellaDiTesto 4"/>
          <p:cNvSpPr txBox="1"/>
          <p:nvPr/>
        </p:nvSpPr>
        <p:spPr>
          <a:xfrm>
            <a:off x="1907704" y="6165304"/>
            <a:ext cx="5484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Il baricentro del sistema è al di fuori del pianeta Plutone.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9248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Nel 2011 si scoprì un quarto satellite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522" y="1135285"/>
            <a:ext cx="4553307" cy="4381947"/>
          </a:xfrm>
        </p:spPr>
      </p:pic>
      <p:sp>
        <p:nvSpPr>
          <p:cNvPr id="5" name="CasellaDiTesto 4"/>
          <p:cNvSpPr txBox="1"/>
          <p:nvPr/>
        </p:nvSpPr>
        <p:spPr>
          <a:xfrm>
            <a:off x="323528" y="5589240"/>
            <a:ext cx="869141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Immagine ripresa </a:t>
            </a:r>
            <a:r>
              <a:rPr lang="it-IT" dirty="0"/>
              <a:t>dagli strumenti WFC3/UVIS dell'</a:t>
            </a:r>
            <a:r>
              <a:rPr lang="it-IT" dirty="0" err="1"/>
              <a:t>Hubble</a:t>
            </a:r>
            <a:r>
              <a:rPr lang="it-IT" dirty="0"/>
              <a:t> Space </a:t>
            </a:r>
            <a:r>
              <a:rPr lang="it-IT" dirty="0" err="1"/>
              <a:t>Telescope</a:t>
            </a:r>
            <a:r>
              <a:rPr lang="it-IT" dirty="0"/>
              <a:t> nella quale si </a:t>
            </a:r>
            <a:endParaRPr lang="it-IT" dirty="0" smtClean="0"/>
          </a:p>
          <a:p>
            <a:r>
              <a:rPr lang="it-IT" dirty="0" smtClean="0"/>
              <a:t>vedono </a:t>
            </a:r>
            <a:r>
              <a:rPr lang="it-IT" dirty="0"/>
              <a:t>gli spostamenti in cielo tra 28 giugno e il 3 luglio 2011 di </a:t>
            </a:r>
            <a:r>
              <a:rPr lang="it-IT" dirty="0" smtClean="0"/>
              <a:t>Plutone (fermo), </a:t>
            </a:r>
            <a:r>
              <a:rPr lang="it-IT" dirty="0"/>
              <a:t>Caronte, </a:t>
            </a:r>
            <a:endParaRPr lang="it-IT" dirty="0" smtClean="0"/>
          </a:p>
          <a:p>
            <a:r>
              <a:rPr lang="it-IT" dirty="0" err="1" smtClean="0"/>
              <a:t>Hydra</a:t>
            </a:r>
            <a:r>
              <a:rPr lang="it-IT" dirty="0"/>
              <a:t>, </a:t>
            </a:r>
            <a:r>
              <a:rPr lang="it-IT" dirty="0" err="1" smtClean="0"/>
              <a:t>Nix</a:t>
            </a:r>
            <a:r>
              <a:rPr lang="it-IT" dirty="0" smtClean="0"/>
              <a:t> </a:t>
            </a:r>
            <a:r>
              <a:rPr lang="it-IT" dirty="0"/>
              <a:t>e del </a:t>
            </a:r>
            <a:r>
              <a:rPr lang="it-IT" dirty="0" smtClean="0"/>
              <a:t>nuovo satellite</a:t>
            </a:r>
            <a:r>
              <a:rPr lang="it-IT" dirty="0"/>
              <a:t>, </a:t>
            </a:r>
            <a:r>
              <a:rPr lang="it-IT" b="1" dirty="0" smtClean="0"/>
              <a:t>S/2011P4 (</a:t>
            </a:r>
            <a:r>
              <a:rPr lang="it-IT" b="1" dirty="0" err="1" smtClean="0"/>
              <a:t>Styx</a:t>
            </a:r>
            <a:r>
              <a:rPr lang="it-IT" b="1" dirty="0" smtClean="0"/>
              <a:t>)</a:t>
            </a:r>
            <a:r>
              <a:rPr lang="it-IT" dirty="0" smtClean="0"/>
              <a:t>, </a:t>
            </a:r>
            <a:r>
              <a:rPr lang="it-IT" dirty="0"/>
              <a:t>il quale ha un diametro compreso tra 13 </a:t>
            </a:r>
            <a:endParaRPr lang="it-IT" dirty="0" smtClean="0"/>
          </a:p>
          <a:p>
            <a:r>
              <a:rPr lang="it-IT" dirty="0" smtClean="0"/>
              <a:t>e </a:t>
            </a:r>
            <a:r>
              <a:rPr lang="it-IT" dirty="0"/>
              <a:t>34 </a:t>
            </a:r>
            <a:r>
              <a:rPr lang="it-IT" dirty="0" smtClean="0"/>
              <a:t>km. Successivamente se n’è scoperto un quinto, </a:t>
            </a:r>
            <a:r>
              <a:rPr lang="it-IT" b="1" dirty="0" smtClean="0"/>
              <a:t>S/2012P5 (</a:t>
            </a:r>
            <a:r>
              <a:rPr lang="it-IT" b="1" dirty="0" err="1" smtClean="0"/>
              <a:t>Kerberos</a:t>
            </a:r>
            <a:r>
              <a:rPr lang="it-IT" b="1" dirty="0" smtClean="0"/>
              <a:t>)</a:t>
            </a:r>
            <a:r>
              <a:rPr lang="it-IT" dirty="0" smtClean="0"/>
              <a:t>, nel 2012.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0866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Riassunto di che cosa si sapeva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328592"/>
          </a:xfrm>
        </p:spPr>
        <p:txBody>
          <a:bodyPr>
            <a:normAutofit fontScale="55000" lnSpcReduction="20000"/>
          </a:bodyPr>
          <a:lstStyle/>
          <a:p>
            <a:r>
              <a:rPr lang="it-IT" dirty="0" smtClean="0"/>
              <a:t>Scoperto da </a:t>
            </a:r>
            <a:r>
              <a:rPr lang="en-US" b="1" dirty="0" smtClean="0"/>
              <a:t>Clyde W. Tombaugh</a:t>
            </a:r>
            <a:r>
              <a:rPr lang="en-US" dirty="0" smtClean="0"/>
              <a:t> del Lowell Observatory in Arizona</a:t>
            </a:r>
            <a:r>
              <a:rPr lang="it-IT" dirty="0" smtClean="0"/>
              <a:t> </a:t>
            </a:r>
          </a:p>
          <a:p>
            <a:r>
              <a:rPr lang="it-IT" dirty="0" smtClean="0"/>
              <a:t>Scoperto il </a:t>
            </a:r>
            <a:r>
              <a:rPr lang="it-IT" b="1" dirty="0" smtClean="0"/>
              <a:t>18 febbraio 1930 </a:t>
            </a:r>
            <a:r>
              <a:rPr lang="it-IT" dirty="0" smtClean="0"/>
              <a:t>(designato come IX pianeta del Sistema Solare)</a:t>
            </a:r>
          </a:p>
          <a:p>
            <a:r>
              <a:rPr lang="it-IT" dirty="0" smtClean="0"/>
              <a:t>Dal 24 agosto 2006 (dopo il Congresso di Praga): diventa un Pianeta nano (</a:t>
            </a:r>
            <a:r>
              <a:rPr lang="it-IT" dirty="0" err="1" smtClean="0"/>
              <a:t>dwarf</a:t>
            </a:r>
            <a:r>
              <a:rPr lang="it-IT" dirty="0" smtClean="0"/>
              <a:t> </a:t>
            </a:r>
            <a:r>
              <a:rPr lang="it-IT" dirty="0" err="1" smtClean="0"/>
              <a:t>planet</a:t>
            </a:r>
            <a:r>
              <a:rPr lang="it-IT" dirty="0" smtClean="0"/>
              <a:t>), Trans Nettuniano, </a:t>
            </a:r>
            <a:r>
              <a:rPr lang="it-IT" dirty="0" err="1" smtClean="0"/>
              <a:t>Plutoide</a:t>
            </a:r>
            <a:r>
              <a:rPr lang="it-IT" dirty="0"/>
              <a:t>; famiglia: </a:t>
            </a:r>
            <a:r>
              <a:rPr lang="it-IT" dirty="0" err="1" smtClean="0"/>
              <a:t>Plutini</a:t>
            </a:r>
            <a:endParaRPr lang="it-IT" dirty="0" smtClean="0"/>
          </a:p>
          <a:p>
            <a:r>
              <a:rPr lang="it-IT" dirty="0" smtClean="0"/>
              <a:t>Numerazione asteroidale: 134.340; magnitudine apparente: 13,65-16,2</a:t>
            </a:r>
          </a:p>
          <a:p>
            <a:r>
              <a:rPr lang="it-IT" dirty="0" smtClean="0"/>
              <a:t>Perielio: </a:t>
            </a:r>
            <a:r>
              <a:rPr lang="nn-NO" dirty="0" smtClean="0"/>
              <a:t>4.436.756.954 km (0,11’’ d’arco)</a:t>
            </a:r>
            <a:r>
              <a:rPr lang="it-IT" dirty="0" smtClean="0"/>
              <a:t>; afelio: 7.376.124.302 km (0,06’’ d’arco)</a:t>
            </a:r>
          </a:p>
          <a:p>
            <a:r>
              <a:rPr lang="it-IT" dirty="0" smtClean="0"/>
              <a:t>Dista </a:t>
            </a:r>
            <a:r>
              <a:rPr lang="it-IT" dirty="0" err="1" smtClean="0"/>
              <a:t>mediam</a:t>
            </a:r>
            <a:r>
              <a:rPr lang="it-IT" dirty="0" smtClean="0"/>
              <a:t>.: 5.193.520.000 km dal Sole; </a:t>
            </a:r>
            <a:r>
              <a:rPr lang="it-IT" dirty="0" err="1" smtClean="0"/>
              <a:t>Circonf</a:t>
            </a:r>
            <a:r>
              <a:rPr lang="it-IT" dirty="0" smtClean="0"/>
              <a:t>. Orbitale: 36.530.000.000 km</a:t>
            </a:r>
          </a:p>
          <a:p>
            <a:r>
              <a:rPr lang="it-IT" dirty="0" smtClean="0"/>
              <a:t>Diametro: 2.274 km (nuove stime del 2014 danno 2.368 km)</a:t>
            </a:r>
          </a:p>
          <a:p>
            <a:r>
              <a:rPr lang="it-IT" dirty="0" smtClean="0"/>
              <a:t>Massa: 1,309x10</a:t>
            </a:r>
            <a:r>
              <a:rPr lang="it-IT" baseline="30000" dirty="0" smtClean="0"/>
              <a:t>22</a:t>
            </a:r>
            <a:r>
              <a:rPr lang="it-IT" dirty="0" smtClean="0"/>
              <a:t> kg</a:t>
            </a:r>
          </a:p>
          <a:p>
            <a:r>
              <a:rPr lang="it-IT" dirty="0" smtClean="0"/>
              <a:t>Densità media: 2,03 g/cm</a:t>
            </a:r>
            <a:r>
              <a:rPr lang="it-IT" baseline="30000" dirty="0" smtClean="0"/>
              <a:t>3</a:t>
            </a:r>
            <a:endParaRPr lang="it-IT" dirty="0" smtClean="0"/>
          </a:p>
          <a:p>
            <a:r>
              <a:rPr lang="it-IT" dirty="0" smtClean="0"/>
              <a:t>Periodo di rotazione: 6g 09h 17m 36s (lo stesso della rivoluzione di Caronte)</a:t>
            </a:r>
          </a:p>
          <a:p>
            <a:r>
              <a:rPr lang="it-IT" dirty="0" smtClean="0"/>
              <a:t>Obliquità (inclinazione assiale): 122,54°: inclinazione sull’asse dell’eclittica: 115,60°</a:t>
            </a:r>
          </a:p>
          <a:p>
            <a:r>
              <a:rPr lang="it-IT" dirty="0" smtClean="0"/>
              <a:t>Periodo di rivoluzione attorno al Sole: 247,8 a</a:t>
            </a:r>
          </a:p>
          <a:p>
            <a:r>
              <a:rPr lang="it-IT" dirty="0" smtClean="0"/>
              <a:t>Inclinazione dell’orbita sull’eclittica: </a:t>
            </a:r>
            <a:r>
              <a:rPr lang="it-IT" dirty="0"/>
              <a:t>17,14175°</a:t>
            </a:r>
            <a:endParaRPr lang="it-IT" dirty="0" smtClean="0"/>
          </a:p>
          <a:p>
            <a:r>
              <a:rPr lang="it-IT" dirty="0" smtClean="0"/>
              <a:t>Escursione termica al suolo: 40-50 K (-233°C/-223°C)</a:t>
            </a:r>
          </a:p>
          <a:p>
            <a:r>
              <a:rPr lang="it-IT" dirty="0" smtClean="0"/>
              <a:t>Pressione massima: 0,30 </a:t>
            </a:r>
            <a:r>
              <a:rPr lang="it-IT" dirty="0" err="1" smtClean="0"/>
              <a:t>Pa</a:t>
            </a:r>
            <a:r>
              <a:rPr lang="it-IT" dirty="0" smtClean="0"/>
              <a:t> (</a:t>
            </a:r>
            <a:r>
              <a:rPr lang="it-IT" dirty="0"/>
              <a:t>100 </a:t>
            </a:r>
            <a:r>
              <a:rPr lang="it-IT" dirty="0" err="1"/>
              <a:t>KPa</a:t>
            </a:r>
            <a:r>
              <a:rPr lang="it-IT" dirty="0"/>
              <a:t> = 1 </a:t>
            </a:r>
            <a:r>
              <a:rPr lang="it-IT" dirty="0" smtClean="0"/>
              <a:t>bar = 0,9869 atm)</a:t>
            </a:r>
          </a:p>
          <a:p>
            <a:r>
              <a:rPr lang="it-IT" dirty="0" smtClean="0"/>
              <a:t>Componenti atmosfera: Azoto (N</a:t>
            </a:r>
            <a:r>
              <a:rPr lang="it-IT" baseline="-25000" dirty="0" smtClean="0"/>
              <a:t>2</a:t>
            </a:r>
            <a:r>
              <a:rPr lang="it-IT" dirty="0" smtClean="0"/>
              <a:t>), Monossido di Carbonio (CO), Metano (CH</a:t>
            </a:r>
            <a:r>
              <a:rPr lang="it-IT" baseline="-25000" dirty="0" smtClean="0"/>
              <a:t>4</a:t>
            </a:r>
            <a:r>
              <a:rPr lang="it-IT" dirty="0" smtClean="0"/>
              <a:t>)</a:t>
            </a:r>
          </a:p>
          <a:p>
            <a:r>
              <a:rPr lang="it-IT" dirty="0" smtClean="0"/>
              <a:t>Satelliti: 5 (Caronte, </a:t>
            </a:r>
            <a:r>
              <a:rPr lang="it-IT" dirty="0" err="1" smtClean="0"/>
              <a:t>Hydra</a:t>
            </a:r>
            <a:r>
              <a:rPr lang="it-IT" dirty="0" smtClean="0"/>
              <a:t>, </a:t>
            </a:r>
            <a:r>
              <a:rPr lang="it-IT" dirty="0" err="1" smtClean="0"/>
              <a:t>Nix</a:t>
            </a:r>
            <a:r>
              <a:rPr lang="it-IT" dirty="0" smtClean="0"/>
              <a:t>, </a:t>
            </a:r>
            <a:r>
              <a:rPr lang="it-IT" dirty="0" err="1" smtClean="0"/>
              <a:t>Styx</a:t>
            </a:r>
            <a:r>
              <a:rPr lang="it-IT" dirty="0" smtClean="0"/>
              <a:t> e </a:t>
            </a:r>
            <a:r>
              <a:rPr lang="it-IT" dirty="0" err="1" smtClean="0"/>
              <a:t>Kerberos</a:t>
            </a:r>
            <a:r>
              <a:rPr lang="it-IT" dirty="0" smtClean="0"/>
              <a:t>)</a:t>
            </a:r>
          </a:p>
          <a:p>
            <a:r>
              <a:rPr lang="it-IT" dirty="0" smtClean="0"/>
              <a:t>Anelli: nessuno (per ora)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6808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Ora è arrivata New </a:t>
            </a:r>
            <a:r>
              <a:rPr lang="it-IT" dirty="0" err="1" smtClean="0"/>
              <a:t>Horizons</a:t>
            </a:r>
            <a:r>
              <a:rPr lang="it-IT" dirty="0" smtClean="0"/>
              <a:t>…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221162"/>
            <a:ext cx="6120680" cy="5463658"/>
          </a:xfrm>
        </p:spPr>
      </p:pic>
    </p:spTree>
    <p:extLst>
      <p:ext uri="{BB962C8B-B14F-4D97-AF65-F5344CB8AC3E}">
        <p14:creationId xmlns:p14="http://schemas.microsoft.com/office/powerpoint/2010/main" val="162416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Immagine presa da 880 milioni di km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675" y="1777206"/>
            <a:ext cx="5962650" cy="4171950"/>
          </a:xfrm>
        </p:spPr>
      </p:pic>
    </p:spTree>
    <p:extLst>
      <p:ext uri="{BB962C8B-B14F-4D97-AF65-F5344CB8AC3E}">
        <p14:creationId xmlns:p14="http://schemas.microsoft.com/office/powerpoint/2010/main" val="41637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22 gennaio 2014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267544"/>
            <a:ext cx="4464496" cy="5401816"/>
          </a:xfrm>
        </p:spPr>
      </p:pic>
    </p:spTree>
    <p:extLst>
      <p:ext uri="{BB962C8B-B14F-4D97-AF65-F5344CB8AC3E}">
        <p14:creationId xmlns:p14="http://schemas.microsoft.com/office/powerpoint/2010/main" val="249803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Gli obiettivi della missione (ante </a:t>
            </a:r>
            <a:r>
              <a:rPr lang="it-IT" dirty="0" err="1" smtClean="0"/>
              <a:t>fly</a:t>
            </a:r>
            <a:r>
              <a:rPr lang="it-IT" dirty="0" smtClean="0"/>
              <a:t>-by)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New </a:t>
            </a:r>
            <a:r>
              <a:rPr lang="it-IT" dirty="0" err="1" smtClean="0"/>
              <a:t>Horizons</a:t>
            </a:r>
            <a:r>
              <a:rPr lang="it-IT" dirty="0" smtClean="0"/>
              <a:t>, uno dei veicoli spaziale più veloci mai costruiti (viaggia a 14,82 km/s), fu lanciato il 19 gennaio 2006 e sta proseguendo il suo lungo viaggio verso Plutone. In una intervista, Alan Stern (del </a:t>
            </a:r>
            <a:r>
              <a:rPr lang="it-IT" dirty="0" err="1" smtClean="0"/>
              <a:t>Southwest</a:t>
            </a:r>
            <a:r>
              <a:rPr lang="it-IT" dirty="0" smtClean="0"/>
              <a:t> </a:t>
            </a:r>
            <a:r>
              <a:rPr lang="it-IT" dirty="0" err="1" smtClean="0"/>
              <a:t>Research</a:t>
            </a:r>
            <a:r>
              <a:rPr lang="it-IT" dirty="0" smtClean="0"/>
              <a:t> </a:t>
            </a:r>
            <a:r>
              <a:rPr lang="it-IT" dirty="0" err="1" smtClean="0"/>
              <a:t>Institute</a:t>
            </a:r>
            <a:r>
              <a:rPr lang="it-IT" dirty="0" smtClean="0"/>
              <a:t> e ricercatore principale della missione) spiega che «tra meno di un anno – nel prossimo gennaio – inizieranno le fasi preliminari all’incontro» (2014).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9686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Il massimo avvicinamento al pianeta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smtClean="0"/>
              <a:t>Il massimo avvicinamento è previsto per il 14 luglio 2015, quando New </a:t>
            </a:r>
            <a:r>
              <a:rPr lang="it-IT" dirty="0" err="1" smtClean="0"/>
              <a:t>Horizons</a:t>
            </a:r>
            <a:r>
              <a:rPr lang="it-IT" dirty="0" smtClean="0"/>
              <a:t> transiterà a soli 12.500 km dalla superficie di Plutone. Il primo passo, nel gennaio 2015, è stato una intensiva campagna fotografica con il Long </a:t>
            </a:r>
            <a:r>
              <a:rPr lang="it-IT" dirty="0" err="1" smtClean="0"/>
              <a:t>Range</a:t>
            </a:r>
            <a:r>
              <a:rPr lang="it-IT" dirty="0" smtClean="0"/>
              <a:t> </a:t>
            </a:r>
            <a:r>
              <a:rPr lang="it-IT" dirty="0" err="1" smtClean="0"/>
              <a:t>Reconnaissance</a:t>
            </a:r>
            <a:r>
              <a:rPr lang="it-IT" dirty="0" smtClean="0"/>
              <a:t> </a:t>
            </a:r>
            <a:r>
              <a:rPr lang="it-IT" dirty="0" err="1" smtClean="0"/>
              <a:t>Imager</a:t>
            </a:r>
            <a:r>
              <a:rPr lang="it-IT" dirty="0" smtClean="0"/>
              <a:t> o "LORRI". Questo lavoro aiuterà i responsabili della missione ad individuare la precisa posizione di Plutone, al momento incerta di qualche migliaio di chilometri.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9719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Le dimensioni del Sistema Solare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340768"/>
            <a:ext cx="5184576" cy="5184576"/>
          </a:xfrm>
        </p:spPr>
      </p:pic>
      <p:sp>
        <p:nvSpPr>
          <p:cNvPr id="6" name="CasellaDiTesto 5"/>
          <p:cNvSpPr txBox="1"/>
          <p:nvPr/>
        </p:nvSpPr>
        <p:spPr>
          <a:xfrm>
            <a:off x="5868144" y="2643877"/>
            <a:ext cx="3395481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Le </a:t>
            </a:r>
            <a:r>
              <a:rPr lang="it-IT" dirty="0"/>
              <a:t>distanza </a:t>
            </a:r>
            <a:r>
              <a:rPr lang="it-IT" dirty="0" smtClean="0"/>
              <a:t> in scala fra </a:t>
            </a:r>
            <a:r>
              <a:rPr lang="it-IT" dirty="0"/>
              <a:t>i corpi del </a:t>
            </a:r>
            <a:endParaRPr lang="it-IT" dirty="0" smtClean="0"/>
          </a:p>
          <a:p>
            <a:r>
              <a:rPr lang="it-IT" dirty="0" smtClean="0"/>
              <a:t>Sistema Solare; </a:t>
            </a:r>
            <a:r>
              <a:rPr lang="it-IT" dirty="0"/>
              <a:t>in </a:t>
            </a:r>
            <a:r>
              <a:rPr lang="it-IT" dirty="0" smtClean="0"/>
              <a:t>senso </a:t>
            </a:r>
            <a:r>
              <a:rPr lang="it-IT" dirty="0"/>
              <a:t>orario: il </a:t>
            </a:r>
            <a:endParaRPr lang="it-IT" dirty="0" smtClean="0"/>
          </a:p>
          <a:p>
            <a:r>
              <a:rPr lang="it-IT" dirty="0" smtClean="0"/>
              <a:t>sistema </a:t>
            </a:r>
            <a:r>
              <a:rPr lang="it-IT" dirty="0"/>
              <a:t>solare </a:t>
            </a:r>
            <a:r>
              <a:rPr lang="it-IT" dirty="0" smtClean="0"/>
              <a:t>interno</a:t>
            </a:r>
            <a:r>
              <a:rPr lang="it-IT" dirty="0"/>
              <a:t>, il sistema </a:t>
            </a:r>
            <a:endParaRPr lang="it-IT" dirty="0" smtClean="0"/>
          </a:p>
          <a:p>
            <a:r>
              <a:rPr lang="it-IT" dirty="0" smtClean="0"/>
              <a:t>solare </a:t>
            </a:r>
            <a:r>
              <a:rPr lang="it-IT" dirty="0"/>
              <a:t>esterno, l'orbita di </a:t>
            </a:r>
            <a:r>
              <a:rPr lang="it-IT" dirty="0" err="1" smtClean="0"/>
              <a:t>Sedna</a:t>
            </a:r>
            <a:r>
              <a:rPr lang="it-IT" dirty="0" smtClean="0"/>
              <a:t>  </a:t>
            </a:r>
          </a:p>
          <a:p>
            <a:r>
              <a:rPr lang="it-IT" dirty="0" smtClean="0"/>
              <a:t>(2003 VB12), </a:t>
            </a:r>
            <a:r>
              <a:rPr lang="it-IT" dirty="0"/>
              <a:t>la Nube di </a:t>
            </a:r>
            <a:r>
              <a:rPr lang="it-IT" dirty="0" err="1"/>
              <a:t>Oort</a:t>
            </a:r>
            <a:r>
              <a:rPr lang="it-IT" dirty="0"/>
              <a:t> (che </a:t>
            </a:r>
            <a:endParaRPr lang="it-IT" dirty="0" smtClean="0"/>
          </a:p>
          <a:p>
            <a:r>
              <a:rPr lang="it-IT" dirty="0" smtClean="0"/>
              <a:t>dista </a:t>
            </a:r>
            <a:r>
              <a:rPr lang="it-IT" dirty="0"/>
              <a:t>da 0,8 a circa 2,3-2,4 anni </a:t>
            </a:r>
            <a:endParaRPr lang="it-IT" dirty="0" smtClean="0"/>
          </a:p>
          <a:p>
            <a:r>
              <a:rPr lang="it-IT" dirty="0" smtClean="0"/>
              <a:t>luce </a:t>
            </a:r>
            <a:r>
              <a:rPr lang="it-IT" dirty="0"/>
              <a:t>da </a:t>
            </a:r>
            <a:r>
              <a:rPr lang="it-IT" dirty="0" smtClean="0"/>
              <a:t>Sole). </a:t>
            </a:r>
          </a:p>
          <a:p>
            <a:endParaRPr lang="it-IT" dirty="0"/>
          </a:p>
          <a:p>
            <a:r>
              <a:rPr lang="it-IT" dirty="0" smtClean="0"/>
              <a:t>Fonte: http://spaceweather.com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3285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massima risoluzione fotografica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Già alla fine dell’aprile 2015 le immagini di Plutone che la sonda potrà riprendere supereranno in qualità le migliori immagini del telescopio spaziale </a:t>
            </a:r>
            <a:r>
              <a:rPr lang="it-IT" dirty="0" err="1" smtClean="0"/>
              <a:t>Hubble</a:t>
            </a:r>
            <a:r>
              <a:rPr lang="it-IT" dirty="0" smtClean="0"/>
              <a:t> (HST). Con il più vicino approccio, a cavallo del 14 luglio 2015, un nuovo mondo si aprirà alle telecamere della navicella. Se New </a:t>
            </a:r>
            <a:r>
              <a:rPr lang="it-IT" dirty="0" err="1" smtClean="0"/>
              <a:t>Horizons</a:t>
            </a:r>
            <a:r>
              <a:rPr lang="it-IT" dirty="0" smtClean="0"/>
              <a:t> sorvolasse la Terra alla stessa distanza potrebbe vedere i singoli edifici e le loro forme!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0112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5 o più satelliti; e un sistema di anelli?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Plutone potrebbe avere anche degli anelli. Ha già cinque lune conosciute (Caronte, </a:t>
            </a:r>
            <a:r>
              <a:rPr lang="it-IT" dirty="0" err="1" smtClean="0"/>
              <a:t>Styx</a:t>
            </a:r>
            <a:r>
              <a:rPr lang="it-IT" dirty="0" smtClean="0"/>
              <a:t>, </a:t>
            </a:r>
            <a:r>
              <a:rPr lang="it-IT" dirty="0" err="1" smtClean="0"/>
              <a:t>Nix</a:t>
            </a:r>
            <a:r>
              <a:rPr lang="it-IT" dirty="0" smtClean="0"/>
              <a:t>, </a:t>
            </a:r>
            <a:r>
              <a:rPr lang="it-IT" dirty="0" err="1" smtClean="0"/>
              <a:t>Kerberos</a:t>
            </a:r>
            <a:r>
              <a:rPr lang="it-IT" dirty="0" smtClean="0"/>
              <a:t> e </a:t>
            </a:r>
            <a:r>
              <a:rPr lang="it-IT" dirty="0" err="1" smtClean="0"/>
              <a:t>Hydra</a:t>
            </a:r>
            <a:r>
              <a:rPr lang="it-IT" dirty="0" smtClean="0"/>
              <a:t>) e forse altrettante ancora da scoprire. Simulazioni al computer mostrano che meteoroidi che colpiscano quei satelliti possono spedire detriti in orbita, formando un sistema ad anello che cresce e decresce nel tempo in risposta ai cambiamenti del bombardamento meteorico.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4760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Quanti satelliti potrebbe avere?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124744"/>
            <a:ext cx="4904289" cy="5832648"/>
          </a:xfrm>
        </p:spPr>
      </p:pic>
    </p:spTree>
    <p:extLst>
      <p:ext uri="{BB962C8B-B14F-4D97-AF65-F5344CB8AC3E}">
        <p14:creationId xmlns:p14="http://schemas.microsoft.com/office/powerpoint/2010/main" val="415092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Un paesaggio completamente nuovo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Eccetto che per i pochi segni indistinti visti da </a:t>
            </a:r>
            <a:r>
              <a:rPr lang="it-IT" dirty="0" err="1" smtClean="0"/>
              <a:t>Hubble</a:t>
            </a:r>
            <a:r>
              <a:rPr lang="it-IT" dirty="0" smtClean="0"/>
              <a:t>, il paesaggio di Plutone è totalmente inesplorato. Anche se ora Plutone è definito un "pianeta nano", Alan Stern dice che «non c'è nulla di piccolo su di esso. L’equatore è lungo circa 7500 km e su un tale percorso potremmo incontrare geyser di ghiaccio, crateri, nuvole, catene montuose, solchi e valli, con delle morfologie mai immaginate.»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0424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Plutone: oceano e tettonica a placche?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667" y="1268760"/>
            <a:ext cx="5868665" cy="4525963"/>
          </a:xfrm>
        </p:spPr>
      </p:pic>
      <p:sp>
        <p:nvSpPr>
          <p:cNvPr id="3" name="CasellaDiTesto 2"/>
          <p:cNvSpPr txBox="1"/>
          <p:nvPr/>
        </p:nvSpPr>
        <p:spPr>
          <a:xfrm>
            <a:off x="702153" y="6093296"/>
            <a:ext cx="76862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/>
              <a:t>Da adesso in poi vedremo come </a:t>
            </a:r>
            <a:r>
              <a:rPr lang="it-IT" sz="2400" dirty="0"/>
              <a:t>Plutone </a:t>
            </a:r>
            <a:r>
              <a:rPr lang="it-IT" sz="2400" dirty="0" smtClean="0"/>
              <a:t>appare </a:t>
            </a:r>
            <a:r>
              <a:rPr lang="it-IT" sz="2400" dirty="0"/>
              <a:t>nella </a:t>
            </a:r>
            <a:r>
              <a:rPr lang="it-IT" sz="2400" dirty="0" smtClean="0"/>
              <a:t>realtà.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44383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New </a:t>
            </a:r>
            <a:r>
              <a:rPr lang="it-IT" dirty="0" err="1" smtClean="0"/>
              <a:t>Horizons</a:t>
            </a:r>
            <a:r>
              <a:rPr lang="it-IT" dirty="0" smtClean="0"/>
              <a:t> (9 aprile 2015)</a:t>
            </a:r>
            <a:endParaRPr lang="it-IT" dirty="0"/>
          </a:p>
        </p:txBody>
      </p:sp>
      <p:pic>
        <p:nvPicPr>
          <p:cNvPr id="4" name="Segnaposto contenuto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018" y="1412776"/>
            <a:ext cx="4525963" cy="4525963"/>
          </a:xfrm>
        </p:spPr>
      </p:pic>
      <p:sp>
        <p:nvSpPr>
          <p:cNvPr id="5" name="CasellaDiTesto 4"/>
          <p:cNvSpPr txBox="1"/>
          <p:nvPr/>
        </p:nvSpPr>
        <p:spPr>
          <a:xfrm>
            <a:off x="821929" y="6237312"/>
            <a:ext cx="7566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Prima immagine a colori di Plutone </a:t>
            </a:r>
            <a:r>
              <a:rPr lang="it-IT" dirty="0"/>
              <a:t>e Caronte </a:t>
            </a:r>
            <a:r>
              <a:rPr lang="it-IT" dirty="0" smtClean="0"/>
              <a:t>ripresi da circa </a:t>
            </a:r>
            <a:r>
              <a:rPr lang="it-IT" dirty="0"/>
              <a:t>115 milioni di </a:t>
            </a:r>
            <a:r>
              <a:rPr lang="it-IT" dirty="0" smtClean="0"/>
              <a:t>km.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3352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New </a:t>
            </a:r>
            <a:r>
              <a:rPr lang="it-IT" dirty="0" err="1" smtClean="0"/>
              <a:t>Horizons</a:t>
            </a:r>
            <a:r>
              <a:rPr lang="it-IT" dirty="0" smtClean="0"/>
              <a:t> (29 maggio 2015)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33" y="1556792"/>
            <a:ext cx="7267575" cy="4019550"/>
          </a:xfrm>
        </p:spPr>
      </p:pic>
      <p:sp>
        <p:nvSpPr>
          <p:cNvPr id="5" name="CasellaDiTesto 4"/>
          <p:cNvSpPr txBox="1"/>
          <p:nvPr/>
        </p:nvSpPr>
        <p:spPr>
          <a:xfrm>
            <a:off x="727611" y="6021288"/>
            <a:ext cx="78048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Al centro si vede Plutone,</a:t>
            </a:r>
            <a:r>
              <a:rPr lang="it-IT" baseline="0" dirty="0" smtClean="0"/>
              <a:t> con il satellite maggiore (Caronte) che gli ruota intorno.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48172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4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New </a:t>
            </a:r>
            <a:r>
              <a:rPr lang="it-IT" dirty="0" err="1" smtClean="0"/>
              <a:t>Horizons</a:t>
            </a:r>
            <a:r>
              <a:rPr lang="it-IT" dirty="0" smtClean="0"/>
              <a:t> (19 giugno 2015)</a:t>
            </a:r>
            <a:endParaRPr lang="it-IT" dirty="0"/>
          </a:p>
        </p:txBody>
      </p:sp>
      <p:pic>
        <p:nvPicPr>
          <p:cNvPr id="6" name="Plutone_v10_i40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09813" y="1600200"/>
            <a:ext cx="4525962" cy="4525963"/>
          </a:xfrm>
        </p:spPr>
      </p:pic>
    </p:spTree>
    <p:extLst>
      <p:ext uri="{BB962C8B-B14F-4D97-AF65-F5344CB8AC3E}">
        <p14:creationId xmlns:p14="http://schemas.microsoft.com/office/powerpoint/2010/main" val="4264852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Confronto Terra-Plutone-Caronte</a:t>
            </a:r>
            <a:endParaRPr lang="it-IT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018" y="1340768"/>
            <a:ext cx="4525963" cy="4525963"/>
          </a:xfrm>
        </p:spPr>
      </p:pic>
      <p:sp>
        <p:nvSpPr>
          <p:cNvPr id="6" name="CasellaDiTesto 5"/>
          <p:cNvSpPr txBox="1"/>
          <p:nvPr/>
        </p:nvSpPr>
        <p:spPr>
          <a:xfrm>
            <a:off x="2051096" y="6021288"/>
            <a:ext cx="52572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Confronto tra la dimensione della Terra (</a:t>
            </a:r>
            <a:r>
              <a:rPr lang="it-IT" dirty="0"/>
              <a:t>12.756,3 km</a:t>
            </a:r>
            <a:r>
              <a:rPr lang="it-IT" dirty="0" smtClean="0"/>
              <a:t>) </a:t>
            </a:r>
          </a:p>
          <a:p>
            <a:r>
              <a:rPr lang="it-IT" dirty="0" smtClean="0"/>
              <a:t>e quelle di Plutone (</a:t>
            </a:r>
            <a:r>
              <a:rPr lang="en-US" dirty="0"/>
              <a:t>2.370 km</a:t>
            </a:r>
            <a:r>
              <a:rPr lang="it-IT" dirty="0" smtClean="0"/>
              <a:t>) e Caronte (</a:t>
            </a:r>
            <a:r>
              <a:rPr lang="en-US" dirty="0"/>
              <a:t>1.208 km</a:t>
            </a:r>
            <a:r>
              <a:rPr lang="it-IT" dirty="0" smtClean="0"/>
              <a:t>).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9383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Venerdì 3 luglio 2015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933" y="1528192"/>
            <a:ext cx="4854339" cy="3340968"/>
          </a:xfrm>
        </p:spPr>
      </p:pic>
      <p:sp>
        <p:nvSpPr>
          <p:cNvPr id="5" name="CasellaDiTesto 4"/>
          <p:cNvSpPr txBox="1"/>
          <p:nvPr/>
        </p:nvSpPr>
        <p:spPr>
          <a:xfrm>
            <a:off x="1187624" y="5253007"/>
            <a:ext cx="68970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Immagine</a:t>
            </a:r>
            <a:r>
              <a:rPr lang="en-US" dirty="0" smtClean="0"/>
              <a:t> </a:t>
            </a:r>
            <a:r>
              <a:rPr lang="en-US" dirty="0" err="1" smtClean="0"/>
              <a:t>dello</a:t>
            </a:r>
            <a:r>
              <a:rPr lang="en-US" dirty="0" smtClean="0"/>
              <a:t> </a:t>
            </a:r>
            <a:r>
              <a:rPr lang="en-US" dirty="0" err="1" smtClean="0"/>
              <a:t>strumento</a:t>
            </a:r>
            <a:r>
              <a:rPr lang="en-US" dirty="0" smtClean="0"/>
              <a:t> LORRI (</a:t>
            </a:r>
            <a:r>
              <a:rPr lang="en-US" dirty="0"/>
              <a:t>Long Range Reconnaissance </a:t>
            </a:r>
            <a:r>
              <a:rPr lang="en-US" dirty="0" smtClean="0"/>
              <a:t>Imager) </a:t>
            </a:r>
          </a:p>
          <a:p>
            <a:r>
              <a:rPr lang="en-US" dirty="0" err="1" smtClean="0"/>
              <a:t>realizzata</a:t>
            </a:r>
            <a:r>
              <a:rPr lang="en-US" dirty="0" smtClean="0"/>
              <a:t> </a:t>
            </a:r>
            <a:r>
              <a:rPr lang="en-US" dirty="0" err="1" smtClean="0"/>
              <a:t>aggiungendo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colori</a:t>
            </a:r>
            <a:r>
              <a:rPr lang="en-US" dirty="0" smtClean="0"/>
              <a:t> (</a:t>
            </a:r>
            <a:r>
              <a:rPr lang="en-US" dirty="0" err="1" smtClean="0"/>
              <a:t>presi</a:t>
            </a:r>
            <a:r>
              <a:rPr lang="en-US" dirty="0" smtClean="0"/>
              <a:t> </a:t>
            </a:r>
            <a:r>
              <a:rPr lang="en-US" dirty="0" err="1" smtClean="0"/>
              <a:t>dai</a:t>
            </a:r>
            <a:r>
              <a:rPr lang="en-US" dirty="0" smtClean="0"/>
              <a:t> </a:t>
            </a:r>
            <a:r>
              <a:rPr lang="en-US" dirty="0" err="1" smtClean="0"/>
              <a:t>dati</a:t>
            </a:r>
            <a:r>
              <a:rPr lang="en-US" dirty="0" smtClean="0"/>
              <a:t> </a:t>
            </a:r>
            <a:r>
              <a:rPr lang="en-US" dirty="0" err="1" smtClean="0"/>
              <a:t>dello</a:t>
            </a:r>
            <a:r>
              <a:rPr lang="en-US" dirty="0" smtClean="0"/>
              <a:t> </a:t>
            </a:r>
            <a:r>
              <a:rPr lang="en-US" dirty="0" err="1" smtClean="0"/>
              <a:t>strumento</a:t>
            </a:r>
            <a:r>
              <a:rPr lang="en-US" dirty="0" smtClean="0"/>
              <a:t> Ralph). </a:t>
            </a:r>
          </a:p>
          <a:p>
            <a:r>
              <a:rPr lang="en-US" dirty="0" err="1" smtClean="0"/>
              <a:t>Dopo</a:t>
            </a:r>
            <a:r>
              <a:rPr lang="en-US" dirty="0" smtClean="0"/>
              <a:t> </a:t>
            </a:r>
            <a:r>
              <a:rPr lang="en-US" dirty="0" err="1" smtClean="0"/>
              <a:t>nove</a:t>
            </a:r>
            <a:r>
              <a:rPr lang="en-US" dirty="0" smtClean="0"/>
              <a:t> </a:t>
            </a:r>
            <a:r>
              <a:rPr lang="en-US" dirty="0" err="1"/>
              <a:t>anni</a:t>
            </a:r>
            <a:r>
              <a:rPr lang="en-US" dirty="0"/>
              <a:t> </a:t>
            </a:r>
            <a:r>
              <a:rPr lang="en-US" dirty="0" smtClean="0"/>
              <a:t>e mezzo di </a:t>
            </a:r>
            <a:r>
              <a:rPr lang="en-US" dirty="0" err="1" smtClean="0"/>
              <a:t>missione</a:t>
            </a:r>
            <a:r>
              <a:rPr lang="en-US" dirty="0" smtClean="0"/>
              <a:t> e </a:t>
            </a:r>
            <a:r>
              <a:rPr lang="en-US" dirty="0"/>
              <a:t>5 </a:t>
            </a:r>
            <a:r>
              <a:rPr lang="en-US" dirty="0" err="1"/>
              <a:t>miliardi</a:t>
            </a:r>
            <a:r>
              <a:rPr lang="en-US" dirty="0"/>
              <a:t> di km di </a:t>
            </a:r>
            <a:r>
              <a:rPr lang="en-US" dirty="0" err="1" smtClean="0"/>
              <a:t>viaggio</a:t>
            </a:r>
            <a:r>
              <a:rPr lang="en-US" dirty="0" smtClean="0"/>
              <a:t> </a:t>
            </a:r>
            <a:r>
              <a:rPr lang="en-US" dirty="0"/>
              <a:t>verso </a:t>
            </a:r>
            <a:endParaRPr lang="en-US" dirty="0" smtClean="0"/>
          </a:p>
          <a:p>
            <a:r>
              <a:rPr lang="en-US" dirty="0" err="1" smtClean="0"/>
              <a:t>Plutone</a:t>
            </a:r>
            <a:r>
              <a:rPr lang="en-US" dirty="0"/>
              <a:t>, </a:t>
            </a:r>
            <a:r>
              <a:rPr lang="en-US" dirty="0" err="1"/>
              <a:t>ora</a:t>
            </a:r>
            <a:r>
              <a:rPr lang="en-US" dirty="0"/>
              <a:t> la </a:t>
            </a:r>
            <a:r>
              <a:rPr lang="en-US" dirty="0" err="1"/>
              <a:t>navicella</a:t>
            </a:r>
            <a:r>
              <a:rPr lang="en-US" dirty="0"/>
              <a:t> </a:t>
            </a:r>
            <a:r>
              <a:rPr lang="en-US" dirty="0" err="1"/>
              <a:t>della</a:t>
            </a:r>
            <a:r>
              <a:rPr lang="en-US" dirty="0"/>
              <a:t> NASA </a:t>
            </a:r>
            <a:r>
              <a:rPr lang="en-US" dirty="0" smtClean="0"/>
              <a:t>ci </a:t>
            </a:r>
            <a:r>
              <a:rPr lang="en-US" dirty="0" err="1"/>
              <a:t>mostra</a:t>
            </a:r>
            <a:r>
              <a:rPr lang="en-US" dirty="0"/>
              <a:t> le prime </a:t>
            </a:r>
            <a:r>
              <a:rPr lang="en-US" dirty="0" err="1"/>
              <a:t>immagini</a:t>
            </a:r>
            <a:r>
              <a:rPr lang="en-US" dirty="0"/>
              <a:t> </a:t>
            </a:r>
            <a:r>
              <a:rPr lang="en-US" dirty="0" err="1" smtClean="0"/>
              <a:t>dirette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805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Sole (</a:t>
            </a:r>
            <a:r>
              <a:rPr lang="it-IT" dirty="0" err="1" smtClean="0"/>
              <a:t>Sun</a:t>
            </a:r>
            <a:r>
              <a:rPr lang="it-IT" dirty="0" smtClean="0"/>
              <a:t>)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600200"/>
            <a:ext cx="4525963" cy="4525963"/>
          </a:xfrm>
        </p:spPr>
      </p:pic>
      <p:sp>
        <p:nvSpPr>
          <p:cNvPr id="5" name="CasellaDiTesto 4"/>
          <p:cNvSpPr txBox="1"/>
          <p:nvPr/>
        </p:nvSpPr>
        <p:spPr>
          <a:xfrm>
            <a:off x="5220072" y="1568981"/>
            <a:ext cx="3873368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La nostra stella è il Sole.</a:t>
            </a:r>
          </a:p>
          <a:p>
            <a:endParaRPr lang="it-IT" dirty="0" smtClean="0"/>
          </a:p>
          <a:p>
            <a:r>
              <a:rPr lang="it-IT" dirty="0" smtClean="0"/>
              <a:t>Diametro: 1.390.000 km</a:t>
            </a:r>
          </a:p>
          <a:p>
            <a:r>
              <a:rPr lang="it-IT" dirty="0" smtClean="0"/>
              <a:t>Massa: 1,989x10</a:t>
            </a:r>
            <a:r>
              <a:rPr lang="it-IT" baseline="30000" dirty="0" smtClean="0"/>
              <a:t>30</a:t>
            </a:r>
            <a:r>
              <a:rPr lang="it-IT" dirty="0" smtClean="0"/>
              <a:t> kg</a:t>
            </a:r>
          </a:p>
          <a:p>
            <a:endParaRPr lang="it-IT" dirty="0" smtClean="0"/>
          </a:p>
          <a:p>
            <a:r>
              <a:rPr lang="it-IT" dirty="0" smtClean="0"/>
              <a:t>Ruota mediamente in circa 27 g </a:t>
            </a:r>
          </a:p>
          <a:p>
            <a:r>
              <a:rPr lang="it-IT" dirty="0" smtClean="0"/>
              <a:t>(25 g all’equatore; 34 g ai poli)</a:t>
            </a:r>
          </a:p>
          <a:p>
            <a:endParaRPr lang="it-IT" dirty="0" smtClean="0"/>
          </a:p>
          <a:p>
            <a:r>
              <a:rPr lang="it-IT" dirty="0" smtClean="0"/>
              <a:t>Temperatura superficiale: 5.800 K</a:t>
            </a:r>
          </a:p>
          <a:p>
            <a:r>
              <a:rPr lang="it-IT" dirty="0" smtClean="0"/>
              <a:t>Temperatura coronale: &gt;1 milione di K</a:t>
            </a:r>
          </a:p>
          <a:p>
            <a:r>
              <a:rPr lang="it-IT" dirty="0" smtClean="0"/>
              <a:t>Temperatura nucleo: 15,6 milioni di K </a:t>
            </a:r>
          </a:p>
          <a:p>
            <a:r>
              <a:rPr lang="it-IT" dirty="0" smtClean="0"/>
              <a:t>Pressione nucleo: circa 2,5x10</a:t>
            </a:r>
            <a:r>
              <a:rPr lang="it-IT" baseline="30000" dirty="0" smtClean="0"/>
              <a:t>11</a:t>
            </a:r>
            <a:r>
              <a:rPr lang="it-IT" dirty="0" smtClean="0"/>
              <a:t> bar</a:t>
            </a:r>
          </a:p>
          <a:p>
            <a:endParaRPr lang="it-IT" dirty="0" smtClean="0"/>
          </a:p>
          <a:p>
            <a:r>
              <a:rPr lang="it-IT" dirty="0" smtClean="0"/>
              <a:t>La sua massa è composta per il 70% di </a:t>
            </a:r>
          </a:p>
          <a:p>
            <a:r>
              <a:rPr lang="it-IT" dirty="0" smtClean="0"/>
              <a:t>H, il 28% di He, il 2% del resto degli </a:t>
            </a:r>
            <a:r>
              <a:rPr lang="it-IT" dirty="0" err="1" smtClean="0"/>
              <a:t>ele</a:t>
            </a:r>
            <a:r>
              <a:rPr lang="it-IT" dirty="0" smtClean="0"/>
              <a:t>-</a:t>
            </a:r>
          </a:p>
          <a:p>
            <a:r>
              <a:rPr lang="it-IT" dirty="0" smtClean="0"/>
              <a:t>menti atomici (Z&gt;2)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4720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Martedì 7 luglio 2015</a:t>
            </a:r>
            <a:endParaRPr lang="it-IT" dirty="0"/>
          </a:p>
        </p:txBody>
      </p:sp>
      <p:pic>
        <p:nvPicPr>
          <p:cNvPr id="8" name="Segnaposto contenuto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44824"/>
            <a:ext cx="3847158" cy="3847158"/>
          </a:xfrm>
        </p:spPr>
      </p:pic>
      <p:sp>
        <p:nvSpPr>
          <p:cNvPr id="10" name="CasellaDiTesto 9"/>
          <p:cNvSpPr txBox="1"/>
          <p:nvPr/>
        </p:nvSpPr>
        <p:spPr>
          <a:xfrm>
            <a:off x="4355976" y="1906954"/>
            <a:ext cx="4668522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Immagine</a:t>
            </a:r>
            <a:r>
              <a:rPr lang="en-US" dirty="0"/>
              <a:t> </a:t>
            </a:r>
            <a:r>
              <a:rPr lang="en-US" dirty="0" err="1"/>
              <a:t>ottenuta</a:t>
            </a:r>
            <a:r>
              <a:rPr lang="en-US" dirty="0"/>
              <a:t> con LORRI e </a:t>
            </a:r>
            <a:r>
              <a:rPr lang="en-US" dirty="0" err="1"/>
              <a:t>informazioni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sui </a:t>
            </a:r>
            <a:r>
              <a:rPr lang="en-US" dirty="0" err="1" smtClean="0"/>
              <a:t>colori</a:t>
            </a:r>
            <a:r>
              <a:rPr lang="en-US" dirty="0" smtClean="0"/>
              <a:t> </a:t>
            </a:r>
            <a:r>
              <a:rPr lang="en-US" dirty="0"/>
              <a:t>a </a:t>
            </a:r>
            <a:r>
              <a:rPr lang="en-US" dirty="0" err="1"/>
              <a:t>bassa</a:t>
            </a:r>
            <a:r>
              <a:rPr lang="en-US" dirty="0"/>
              <a:t> </a:t>
            </a:r>
            <a:r>
              <a:rPr lang="en-US" dirty="0" err="1"/>
              <a:t>risoluzione</a:t>
            </a:r>
            <a:r>
              <a:rPr lang="en-US" dirty="0"/>
              <a:t> </a:t>
            </a:r>
            <a:r>
              <a:rPr lang="en-US" dirty="0" err="1"/>
              <a:t>dello</a:t>
            </a:r>
            <a:r>
              <a:rPr lang="en-US" dirty="0"/>
              <a:t> </a:t>
            </a:r>
            <a:r>
              <a:rPr lang="en-US" dirty="0" err="1"/>
              <a:t>strumento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Ralph. </a:t>
            </a:r>
            <a:r>
              <a:rPr lang="en-US" dirty="0" err="1" smtClean="0"/>
              <a:t>Nella</a:t>
            </a:r>
            <a:r>
              <a:rPr lang="en-US" dirty="0" smtClean="0"/>
              <a:t> prime ore dell’8 </a:t>
            </a:r>
            <a:r>
              <a:rPr lang="en-US" dirty="0" err="1" smtClean="0"/>
              <a:t>luglio</a:t>
            </a:r>
            <a:r>
              <a:rPr lang="en-US" dirty="0" smtClean="0"/>
              <a:t>, </a:t>
            </a:r>
            <a:r>
              <a:rPr lang="en-US" dirty="0" err="1" smtClean="0"/>
              <a:t>gli</a:t>
            </a:r>
            <a:r>
              <a:rPr lang="en-US" dirty="0" smtClean="0"/>
              <a:t> </a:t>
            </a:r>
            <a:r>
              <a:rPr lang="en-US" dirty="0" err="1" smtClean="0"/>
              <a:t>scienzia</a:t>
            </a:r>
            <a:r>
              <a:rPr lang="en-US" dirty="0" smtClean="0"/>
              <a:t>-</a:t>
            </a:r>
          </a:p>
          <a:p>
            <a:r>
              <a:rPr lang="en-US" dirty="0" err="1" smtClean="0"/>
              <a:t>ti</a:t>
            </a:r>
            <a:r>
              <a:rPr lang="en-US" dirty="0" smtClean="0"/>
              <a:t> </a:t>
            </a:r>
            <a:r>
              <a:rPr lang="en-US" dirty="0" err="1" smtClean="0"/>
              <a:t>della</a:t>
            </a:r>
            <a:r>
              <a:rPr lang="en-US" dirty="0" smtClean="0"/>
              <a:t> </a:t>
            </a:r>
            <a:r>
              <a:rPr lang="en-US" dirty="0" err="1" smtClean="0"/>
              <a:t>missione</a:t>
            </a:r>
            <a:r>
              <a:rPr lang="en-US" dirty="0" smtClean="0"/>
              <a:t> </a:t>
            </a:r>
            <a:r>
              <a:rPr lang="en-US" dirty="0" err="1" smtClean="0"/>
              <a:t>ricevono</a:t>
            </a:r>
            <a:r>
              <a:rPr lang="en-US" dirty="0" smtClean="0"/>
              <a:t> </a:t>
            </a:r>
            <a:r>
              <a:rPr lang="en-US" dirty="0" err="1" smtClean="0"/>
              <a:t>l’immagine</a:t>
            </a:r>
            <a:r>
              <a:rPr lang="en-US" dirty="0" smtClean="0"/>
              <a:t> qui a </a:t>
            </a:r>
            <a:r>
              <a:rPr lang="en-US" dirty="0" err="1" smtClean="0"/>
              <a:t>sini</a:t>
            </a:r>
            <a:r>
              <a:rPr lang="en-US" dirty="0" smtClean="0"/>
              <a:t>-</a:t>
            </a:r>
          </a:p>
          <a:p>
            <a:r>
              <a:rPr lang="en-US" dirty="0" err="1" smtClean="0"/>
              <a:t>stra</a:t>
            </a:r>
            <a:r>
              <a:rPr lang="en-US" dirty="0" smtClean="0"/>
              <a:t>, </a:t>
            </a:r>
            <a:r>
              <a:rPr lang="en-US" dirty="0" err="1" smtClean="0"/>
              <a:t>ottenuta</a:t>
            </a:r>
            <a:r>
              <a:rPr lang="en-US" dirty="0" smtClean="0"/>
              <a:t> </a:t>
            </a:r>
            <a:r>
              <a:rPr lang="en-US" dirty="0" err="1" smtClean="0"/>
              <a:t>dalla</a:t>
            </a:r>
            <a:r>
              <a:rPr lang="en-US" dirty="0" smtClean="0"/>
              <a:t> </a:t>
            </a:r>
            <a:r>
              <a:rPr lang="en-US" dirty="0" err="1" smtClean="0"/>
              <a:t>sonda</a:t>
            </a:r>
            <a:r>
              <a:rPr lang="en-US" dirty="0" smtClean="0"/>
              <a:t> da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distanza</a:t>
            </a:r>
            <a:r>
              <a:rPr lang="en-US" dirty="0" smtClean="0"/>
              <a:t> di 8 </a:t>
            </a:r>
          </a:p>
          <a:p>
            <a:r>
              <a:rPr lang="en-US" dirty="0" err="1" smtClean="0"/>
              <a:t>milioni</a:t>
            </a:r>
            <a:r>
              <a:rPr lang="en-US" dirty="0" smtClean="0"/>
              <a:t> di km. In </a:t>
            </a:r>
            <a:r>
              <a:rPr lang="en-US" dirty="0" err="1" smtClean="0"/>
              <a:t>essa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distinguono</a:t>
            </a:r>
            <a:r>
              <a:rPr lang="en-US" dirty="0" smtClean="0"/>
              <a:t> </a:t>
            </a:r>
            <a:r>
              <a:rPr lang="en-US" dirty="0" err="1" smtClean="0"/>
              <a:t>tre</a:t>
            </a:r>
            <a:r>
              <a:rPr lang="en-US" dirty="0" smtClean="0"/>
              <a:t> </a:t>
            </a:r>
            <a:r>
              <a:rPr lang="en-US" dirty="0" err="1" smtClean="0"/>
              <a:t>regioni</a:t>
            </a:r>
            <a:r>
              <a:rPr lang="en-US" dirty="0" smtClean="0"/>
              <a:t> </a:t>
            </a:r>
          </a:p>
          <a:p>
            <a:r>
              <a:rPr lang="en-US" dirty="0" smtClean="0"/>
              <a:t>a </a:t>
            </a:r>
            <a:r>
              <a:rPr lang="en-US" dirty="0" err="1" smtClean="0"/>
              <a:t>diversa</a:t>
            </a:r>
            <a:r>
              <a:rPr lang="en-US" dirty="0" smtClean="0"/>
              <a:t> </a:t>
            </a:r>
            <a:r>
              <a:rPr lang="en-US" dirty="0" err="1" smtClean="0"/>
              <a:t>luminosità</a:t>
            </a:r>
            <a:r>
              <a:rPr lang="en-US" dirty="0" smtClean="0"/>
              <a:t> </a:t>
            </a:r>
            <a:r>
              <a:rPr lang="en-US" dirty="0" err="1" smtClean="0"/>
              <a:t>superficiale</a:t>
            </a:r>
            <a:r>
              <a:rPr lang="en-US" dirty="0" smtClean="0"/>
              <a:t>. La zona </a:t>
            </a:r>
            <a:r>
              <a:rPr lang="en-US" dirty="0" err="1" smtClean="0"/>
              <a:t>più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scura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trova</a:t>
            </a:r>
            <a:r>
              <a:rPr lang="en-US" dirty="0" smtClean="0"/>
              <a:t> </a:t>
            </a:r>
            <a:r>
              <a:rPr lang="en-US" dirty="0" err="1" smtClean="0"/>
              <a:t>nella</a:t>
            </a:r>
            <a:r>
              <a:rPr lang="en-US" dirty="0" smtClean="0"/>
              <a:t> </a:t>
            </a:r>
            <a:r>
              <a:rPr lang="en-US" dirty="0" err="1" smtClean="0"/>
              <a:t>regione</a:t>
            </a:r>
            <a:r>
              <a:rPr lang="en-US" dirty="0" smtClean="0"/>
              <a:t> </a:t>
            </a:r>
            <a:r>
              <a:rPr lang="en-US" dirty="0" err="1" smtClean="0"/>
              <a:t>equatoriale</a:t>
            </a:r>
            <a:r>
              <a:rPr lang="en-US" dirty="0" smtClean="0"/>
              <a:t>, </a:t>
            </a:r>
            <a:r>
              <a:rPr lang="en-US" dirty="0" err="1" smtClean="0"/>
              <a:t>mentre</a:t>
            </a:r>
            <a:r>
              <a:rPr lang="en-US" dirty="0" smtClean="0"/>
              <a:t> </a:t>
            </a:r>
          </a:p>
          <a:p>
            <a:r>
              <a:rPr lang="en-US" dirty="0" smtClean="0"/>
              <a:t>la </a:t>
            </a:r>
            <a:r>
              <a:rPr lang="en-US" dirty="0" err="1" smtClean="0"/>
              <a:t>larga</a:t>
            </a:r>
            <a:r>
              <a:rPr lang="en-US" dirty="0" smtClean="0"/>
              <a:t> </a:t>
            </a:r>
            <a:r>
              <a:rPr lang="en-US" dirty="0" err="1" smtClean="0"/>
              <a:t>regione</a:t>
            </a:r>
            <a:r>
              <a:rPr lang="en-US" dirty="0" smtClean="0"/>
              <a:t> </a:t>
            </a:r>
            <a:r>
              <a:rPr lang="en-US" dirty="0" err="1" smtClean="0"/>
              <a:t>più</a:t>
            </a:r>
            <a:r>
              <a:rPr lang="en-US" dirty="0" smtClean="0"/>
              <a:t> </a:t>
            </a:r>
            <a:r>
              <a:rPr lang="en-US" dirty="0" err="1" smtClean="0"/>
              <a:t>chiara</a:t>
            </a:r>
            <a:r>
              <a:rPr lang="en-US" dirty="0" smtClean="0"/>
              <a:t> a </a:t>
            </a:r>
            <a:r>
              <a:rPr lang="en-US" dirty="0" err="1" smtClean="0"/>
              <a:t>destra</a:t>
            </a:r>
            <a:r>
              <a:rPr lang="en-US" dirty="0" smtClean="0"/>
              <a:t> ha </a:t>
            </a:r>
            <a:r>
              <a:rPr lang="en-US" dirty="0" err="1" smtClean="0"/>
              <a:t>un’esten</a:t>
            </a:r>
            <a:r>
              <a:rPr lang="en-US" dirty="0" smtClean="0"/>
              <a:t>-</a:t>
            </a:r>
          </a:p>
          <a:p>
            <a:r>
              <a:rPr lang="en-US" dirty="0" err="1" smtClean="0"/>
              <a:t>sione</a:t>
            </a:r>
            <a:r>
              <a:rPr lang="en-US" dirty="0" smtClean="0"/>
              <a:t> </a:t>
            </a:r>
            <a:r>
              <a:rPr lang="en-US" dirty="0" err="1" smtClean="0"/>
              <a:t>approssimativa</a:t>
            </a:r>
            <a:r>
              <a:rPr lang="en-US" dirty="0" smtClean="0"/>
              <a:t> di 2000 km. </a:t>
            </a:r>
            <a:r>
              <a:rPr lang="en-US" dirty="0" err="1" smtClean="0"/>
              <a:t>Più</a:t>
            </a:r>
            <a:r>
              <a:rPr lang="en-US" dirty="0" smtClean="0"/>
              <a:t> in alto, di </a:t>
            </a:r>
          </a:p>
          <a:p>
            <a:r>
              <a:rPr lang="en-US" dirty="0" err="1" smtClean="0"/>
              <a:t>colore</a:t>
            </a:r>
            <a:r>
              <a:rPr lang="en-US" dirty="0" smtClean="0"/>
              <a:t> </a:t>
            </a:r>
            <a:r>
              <a:rPr lang="en-US" dirty="0" err="1" smtClean="0"/>
              <a:t>intermedio</a:t>
            </a:r>
            <a:r>
              <a:rPr lang="en-US" dirty="0" smtClean="0"/>
              <a:t>,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osserva</a:t>
            </a:r>
            <a:r>
              <a:rPr lang="en-US" dirty="0" smtClean="0"/>
              <a:t> la </a:t>
            </a:r>
            <a:r>
              <a:rPr lang="en-US" dirty="0" err="1" smtClean="0"/>
              <a:t>regione</a:t>
            </a:r>
            <a:r>
              <a:rPr lang="en-US" dirty="0" smtClean="0"/>
              <a:t> </a:t>
            </a:r>
            <a:r>
              <a:rPr lang="en-US" dirty="0" err="1" smtClean="0"/>
              <a:t>polare</a:t>
            </a:r>
            <a:r>
              <a:rPr lang="en-US" dirty="0" smtClean="0"/>
              <a:t>. </a:t>
            </a:r>
          </a:p>
          <a:p>
            <a:r>
              <a:rPr lang="en-US" dirty="0" smtClean="0"/>
              <a:t>La </a:t>
            </a:r>
            <a:r>
              <a:rPr lang="en-US" dirty="0" err="1" smtClean="0"/>
              <a:t>settimana</a:t>
            </a:r>
            <a:r>
              <a:rPr lang="en-US" dirty="0" smtClean="0"/>
              <a:t> </a:t>
            </a:r>
            <a:r>
              <a:rPr lang="en-US" dirty="0" err="1" smtClean="0"/>
              <a:t>successiva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dettaglio</a:t>
            </a:r>
            <a:r>
              <a:rPr lang="en-US" dirty="0" smtClean="0"/>
              <a:t> </a:t>
            </a:r>
            <a:r>
              <a:rPr lang="en-US" dirty="0" err="1" smtClean="0"/>
              <a:t>sarà</a:t>
            </a:r>
            <a:r>
              <a:rPr lang="en-US" dirty="0" smtClean="0"/>
              <a:t> di 500 </a:t>
            </a:r>
          </a:p>
          <a:p>
            <a:r>
              <a:rPr lang="en-US" dirty="0" smtClean="0"/>
              <a:t>volte </a:t>
            </a:r>
            <a:r>
              <a:rPr lang="en-US" dirty="0" err="1" smtClean="0"/>
              <a:t>migliore</a:t>
            </a:r>
            <a:r>
              <a:rPr lang="en-US" dirty="0" smtClean="0"/>
              <a:t>. </a:t>
            </a:r>
            <a:endParaRPr lang="en-US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5840660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Sabato 11 luglio 2015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540704" y="5589240"/>
            <a:ext cx="82077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Dalle</a:t>
            </a:r>
            <a:r>
              <a:rPr lang="en-US" dirty="0" smtClean="0"/>
              <a:t> </a:t>
            </a:r>
            <a:r>
              <a:rPr lang="en-US" dirty="0" err="1" smtClean="0"/>
              <a:t>riprese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è </a:t>
            </a:r>
            <a:r>
              <a:rPr lang="en-US" dirty="0" err="1" smtClean="0"/>
              <a:t>potuto</a:t>
            </a:r>
            <a:r>
              <a:rPr lang="en-US" dirty="0" smtClean="0"/>
              <a:t> </a:t>
            </a:r>
            <a:r>
              <a:rPr lang="en-US" dirty="0" err="1" smtClean="0"/>
              <a:t>determinare</a:t>
            </a:r>
            <a:r>
              <a:rPr lang="en-US" dirty="0" smtClean="0"/>
              <a:t> </a:t>
            </a:r>
            <a:r>
              <a:rPr lang="en-US" dirty="0" err="1" smtClean="0"/>
              <a:t>che</a:t>
            </a:r>
            <a:r>
              <a:rPr lang="en-US" dirty="0" smtClean="0"/>
              <a:t> </a:t>
            </a:r>
            <a:r>
              <a:rPr lang="en-US" dirty="0" err="1" smtClean="0"/>
              <a:t>Plutone</a:t>
            </a:r>
            <a:r>
              <a:rPr lang="en-US" dirty="0" smtClean="0"/>
              <a:t> ha un </a:t>
            </a:r>
            <a:r>
              <a:rPr lang="en-US" dirty="0" err="1" smtClean="0"/>
              <a:t>diametro</a:t>
            </a:r>
            <a:r>
              <a:rPr lang="en-US" dirty="0" smtClean="0"/>
              <a:t> di 2.370 km, </a:t>
            </a:r>
            <a:r>
              <a:rPr lang="en-US" dirty="0" err="1" smtClean="0"/>
              <a:t>quindi</a:t>
            </a:r>
            <a:r>
              <a:rPr lang="en-US" dirty="0" smtClean="0"/>
              <a:t> </a:t>
            </a:r>
          </a:p>
          <a:p>
            <a:r>
              <a:rPr lang="en-US" dirty="0" smtClean="0"/>
              <a:t>è </a:t>
            </a:r>
            <a:r>
              <a:rPr lang="en-US" dirty="0" err="1" smtClean="0"/>
              <a:t>l’oggetto</a:t>
            </a:r>
            <a:r>
              <a:rPr lang="en-US" dirty="0" smtClean="0"/>
              <a:t> </a:t>
            </a:r>
            <a:r>
              <a:rPr lang="en-US" dirty="0" err="1" smtClean="0"/>
              <a:t>più</a:t>
            </a:r>
            <a:r>
              <a:rPr lang="en-US" dirty="0" smtClean="0"/>
              <a:t> </a:t>
            </a:r>
            <a:r>
              <a:rPr lang="en-US" dirty="0" err="1" smtClean="0"/>
              <a:t>grande</a:t>
            </a:r>
            <a:r>
              <a:rPr lang="en-US" dirty="0" smtClean="0"/>
              <a:t> </a:t>
            </a:r>
            <a:r>
              <a:rPr lang="en-US" dirty="0" err="1" smtClean="0"/>
              <a:t>oltre</a:t>
            </a:r>
            <a:r>
              <a:rPr lang="en-US" dirty="0" smtClean="0"/>
              <a:t> </a:t>
            </a:r>
            <a:r>
              <a:rPr lang="en-US" dirty="0" err="1" smtClean="0"/>
              <a:t>Nettuno</a:t>
            </a:r>
            <a:r>
              <a:rPr lang="en-US" dirty="0" smtClean="0"/>
              <a:t>. </a:t>
            </a:r>
            <a:r>
              <a:rPr lang="en-US" dirty="0"/>
              <a:t>New Horizons </a:t>
            </a:r>
            <a:r>
              <a:rPr lang="en-US" dirty="0" smtClean="0"/>
              <a:t>ha pure </a:t>
            </a:r>
            <a:r>
              <a:rPr lang="en-US" dirty="0" err="1" smtClean="0"/>
              <a:t>confermato</a:t>
            </a:r>
            <a:r>
              <a:rPr lang="en-US" dirty="0" smtClean="0"/>
              <a:t> </a:t>
            </a:r>
            <a:r>
              <a:rPr lang="en-US" dirty="0" err="1" smtClean="0"/>
              <a:t>che</a:t>
            </a:r>
            <a:r>
              <a:rPr lang="en-US" dirty="0" smtClean="0"/>
              <a:t> </a:t>
            </a:r>
            <a:r>
              <a:rPr lang="en-US" dirty="0" err="1" smtClean="0"/>
              <a:t>Caronte</a:t>
            </a:r>
            <a:r>
              <a:rPr lang="en-US" dirty="0" smtClean="0"/>
              <a:t> </a:t>
            </a:r>
          </a:p>
          <a:p>
            <a:r>
              <a:rPr lang="en-US" dirty="0" smtClean="0"/>
              <a:t>ha un </a:t>
            </a:r>
            <a:r>
              <a:rPr lang="en-US" dirty="0" err="1" smtClean="0"/>
              <a:t>diametro</a:t>
            </a:r>
            <a:r>
              <a:rPr lang="en-US" dirty="0" smtClean="0"/>
              <a:t> 1.208 km.  </a:t>
            </a:r>
            <a:r>
              <a:rPr lang="en-US" dirty="0" err="1" smtClean="0"/>
              <a:t>Immagine</a:t>
            </a:r>
            <a:r>
              <a:rPr lang="en-US" dirty="0" smtClean="0"/>
              <a:t> </a:t>
            </a:r>
            <a:r>
              <a:rPr lang="en-US" dirty="0" err="1" smtClean="0"/>
              <a:t>acquisita</a:t>
            </a:r>
            <a:r>
              <a:rPr lang="en-US" dirty="0" smtClean="0"/>
              <a:t> </a:t>
            </a:r>
            <a:r>
              <a:rPr lang="en-US" dirty="0" err="1" smtClean="0"/>
              <a:t>dallo</a:t>
            </a:r>
            <a:r>
              <a:rPr lang="en-US" dirty="0" smtClean="0"/>
              <a:t> </a:t>
            </a:r>
            <a:r>
              <a:rPr lang="en-US" dirty="0" err="1" smtClean="0"/>
              <a:t>strumento</a:t>
            </a:r>
            <a:r>
              <a:rPr lang="en-US" dirty="0" smtClean="0"/>
              <a:t> LORRI. </a:t>
            </a:r>
            <a:endParaRPr lang="it-IT" dirty="0"/>
          </a:p>
        </p:txBody>
      </p:sp>
      <p:pic>
        <p:nvPicPr>
          <p:cNvPr id="7" name="Segnaposto contenuto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50" y="1340768"/>
            <a:ext cx="7505700" cy="3924300"/>
          </a:xfrm>
        </p:spPr>
      </p:pic>
    </p:spTree>
    <p:extLst>
      <p:ext uri="{BB962C8B-B14F-4D97-AF65-F5344CB8AC3E}">
        <p14:creationId xmlns:p14="http://schemas.microsoft.com/office/powerpoint/2010/main" val="388020916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Sabato 11 luglio 2015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251520" y="5949280"/>
            <a:ext cx="87567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Descrizione</a:t>
            </a:r>
            <a:r>
              <a:rPr lang="en-US" dirty="0" smtClean="0"/>
              <a:t> </a:t>
            </a:r>
            <a:r>
              <a:rPr lang="en-US" dirty="0" err="1" smtClean="0"/>
              <a:t>delle</a:t>
            </a:r>
            <a:r>
              <a:rPr lang="en-US" dirty="0" smtClean="0"/>
              <a:t> </a:t>
            </a:r>
            <a:r>
              <a:rPr lang="en-US" dirty="0" err="1" smtClean="0"/>
              <a:t>principali</a:t>
            </a:r>
            <a:r>
              <a:rPr lang="en-US" dirty="0" smtClean="0"/>
              <a:t> </a:t>
            </a:r>
            <a:r>
              <a:rPr lang="en-US" dirty="0" err="1" smtClean="0"/>
              <a:t>formazioni</a:t>
            </a:r>
            <a:r>
              <a:rPr lang="en-US" dirty="0" smtClean="0"/>
              <a:t> </a:t>
            </a:r>
            <a:r>
              <a:rPr lang="en-US" dirty="0" err="1" smtClean="0"/>
              <a:t>superficiali</a:t>
            </a:r>
            <a:r>
              <a:rPr lang="en-US" dirty="0" smtClean="0"/>
              <a:t> di </a:t>
            </a:r>
            <a:r>
              <a:rPr lang="en-US" dirty="0" err="1" smtClean="0"/>
              <a:t>Plutone</a:t>
            </a:r>
            <a:r>
              <a:rPr lang="en-US" dirty="0" smtClean="0"/>
              <a:t>. </a:t>
            </a:r>
            <a:r>
              <a:rPr lang="en-US" dirty="0" err="1" smtClean="0"/>
              <a:t>Nel</a:t>
            </a:r>
            <a:r>
              <a:rPr lang="en-US" dirty="0" smtClean="0"/>
              <a:t> </a:t>
            </a:r>
            <a:r>
              <a:rPr lang="en-US" dirty="0" err="1" smtClean="0"/>
              <a:t>diagramma</a:t>
            </a:r>
            <a:r>
              <a:rPr lang="en-US" dirty="0" smtClean="0"/>
              <a:t> </a:t>
            </a:r>
            <a:r>
              <a:rPr lang="en-US" dirty="0" err="1" smtClean="0"/>
              <a:t>sono</a:t>
            </a:r>
            <a:r>
              <a:rPr lang="en-US" dirty="0" smtClean="0"/>
              <a:t> </a:t>
            </a:r>
            <a:r>
              <a:rPr lang="en-US" dirty="0" err="1" smtClean="0"/>
              <a:t>riportati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meridiano</a:t>
            </a:r>
            <a:r>
              <a:rPr lang="en-US" dirty="0" smtClean="0"/>
              <a:t> </a:t>
            </a:r>
            <a:r>
              <a:rPr lang="en-US" dirty="0" err="1" smtClean="0"/>
              <a:t>centrale</a:t>
            </a:r>
            <a:r>
              <a:rPr lang="en-US" dirty="0" smtClean="0"/>
              <a:t>, </a:t>
            </a:r>
            <a:r>
              <a:rPr lang="en-US" dirty="0" err="1" smtClean="0"/>
              <a:t>l’equatore</a:t>
            </a:r>
            <a:r>
              <a:rPr lang="en-US" dirty="0" smtClean="0"/>
              <a:t> e </a:t>
            </a:r>
            <a:r>
              <a:rPr lang="en-US" dirty="0" err="1" smtClean="0"/>
              <a:t>il</a:t>
            </a:r>
            <a:r>
              <a:rPr lang="en-US" dirty="0" smtClean="0"/>
              <a:t> polo </a:t>
            </a:r>
            <a:r>
              <a:rPr lang="en-US" dirty="0" err="1" smtClean="0"/>
              <a:t>nord</a:t>
            </a:r>
            <a:r>
              <a:rPr lang="en-US" dirty="0" smtClean="0"/>
              <a:t>. </a:t>
            </a:r>
            <a:r>
              <a:rPr lang="en-US" dirty="0" err="1" smtClean="0"/>
              <a:t>Immagine</a:t>
            </a:r>
            <a:r>
              <a:rPr lang="en-US" dirty="0" smtClean="0"/>
              <a:t> </a:t>
            </a:r>
            <a:r>
              <a:rPr lang="en-US" dirty="0" err="1" smtClean="0"/>
              <a:t>acquisita</a:t>
            </a:r>
            <a:r>
              <a:rPr lang="en-US" dirty="0" smtClean="0"/>
              <a:t> </a:t>
            </a:r>
            <a:r>
              <a:rPr lang="en-US" dirty="0" err="1" smtClean="0"/>
              <a:t>dallo</a:t>
            </a:r>
            <a:r>
              <a:rPr lang="en-US" dirty="0" smtClean="0"/>
              <a:t> </a:t>
            </a:r>
            <a:r>
              <a:rPr lang="en-US" dirty="0" err="1" smtClean="0"/>
              <a:t>strumento</a:t>
            </a:r>
            <a:r>
              <a:rPr lang="en-US" dirty="0" smtClean="0"/>
              <a:t> LORRI. 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25" y="1196752"/>
            <a:ext cx="8040149" cy="4525963"/>
          </a:xfrm>
        </p:spPr>
      </p:pic>
    </p:spTree>
    <p:extLst>
      <p:ext uri="{BB962C8B-B14F-4D97-AF65-F5344CB8AC3E}">
        <p14:creationId xmlns:p14="http://schemas.microsoft.com/office/powerpoint/2010/main" val="151251786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Domenica 12 luglio 2015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1259632" y="5818038"/>
            <a:ext cx="66286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Plutone ripreso da una distanza di 2,5 milioni di km due giorni prima </a:t>
            </a:r>
          </a:p>
          <a:p>
            <a:r>
              <a:rPr lang="it-IT" dirty="0" smtClean="0"/>
              <a:t>del </a:t>
            </a:r>
            <a:r>
              <a:rPr lang="it-IT" dirty="0" err="1" smtClean="0"/>
              <a:t>fly</a:t>
            </a:r>
            <a:r>
              <a:rPr lang="it-IT" dirty="0"/>
              <a:t>-</a:t>
            </a:r>
            <a:r>
              <a:rPr lang="it-IT" dirty="0" smtClean="0"/>
              <a:t>by. Si vedono già bene alcune delle sue formazioni più tipiche.</a:t>
            </a:r>
          </a:p>
        </p:txBody>
      </p:sp>
      <p:pic>
        <p:nvPicPr>
          <p:cNvPr id="12" name="Segnaposto contenuto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134" y="1268760"/>
            <a:ext cx="6427732" cy="4525963"/>
          </a:xfrm>
        </p:spPr>
      </p:pic>
    </p:spTree>
    <p:extLst>
      <p:ext uri="{BB962C8B-B14F-4D97-AF65-F5344CB8AC3E}">
        <p14:creationId xmlns:p14="http://schemas.microsoft.com/office/powerpoint/2010/main" val="246168518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Domenica 12 luglio 2015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395536" y="5445224"/>
            <a:ext cx="86317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Caronte ripreso da una distanza di 2,5 milioni di km, due giorni prima del </a:t>
            </a:r>
            <a:r>
              <a:rPr lang="it-IT" dirty="0" err="1" smtClean="0"/>
              <a:t>fly</a:t>
            </a:r>
            <a:r>
              <a:rPr lang="it-IT" dirty="0"/>
              <a:t>-</a:t>
            </a:r>
            <a:r>
              <a:rPr lang="it-IT" dirty="0" smtClean="0"/>
              <a:t>by. Si vedono </a:t>
            </a:r>
          </a:p>
          <a:p>
            <a:r>
              <a:rPr lang="it-IT" dirty="0" smtClean="0"/>
              <a:t>la grande frattura tettonica sulla destra, il grande cratere da impatto nella zona equatore </a:t>
            </a:r>
          </a:p>
          <a:p>
            <a:r>
              <a:rPr lang="it-IT" dirty="0" smtClean="0"/>
              <a:t>con i </a:t>
            </a:r>
            <a:r>
              <a:rPr lang="it-IT" dirty="0"/>
              <a:t>suoi </a:t>
            </a:r>
            <a:r>
              <a:rPr lang="it-IT" dirty="0" smtClean="0"/>
              <a:t>bianchi </a:t>
            </a:r>
            <a:r>
              <a:rPr lang="it-IT" dirty="0" err="1" smtClean="0"/>
              <a:t>ejecta</a:t>
            </a:r>
            <a:r>
              <a:rPr lang="it-IT" dirty="0" smtClean="0"/>
              <a:t>, la scura regione polare. Il satellite ha un diametro simile al Texas.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40768"/>
            <a:ext cx="8229600" cy="3826249"/>
          </a:xfrm>
        </p:spPr>
      </p:pic>
    </p:spTree>
    <p:extLst>
      <p:ext uri="{BB962C8B-B14F-4D97-AF65-F5344CB8AC3E}">
        <p14:creationId xmlns:p14="http://schemas.microsoft.com/office/powerpoint/2010/main" val="193118491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Lunedì 13 luglio 2015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965" y="1556792"/>
            <a:ext cx="7260435" cy="4087046"/>
          </a:xfrm>
        </p:spPr>
      </p:pic>
      <p:sp>
        <p:nvSpPr>
          <p:cNvPr id="5" name="CasellaDiTesto 4"/>
          <p:cNvSpPr txBox="1"/>
          <p:nvPr/>
        </p:nvSpPr>
        <p:spPr>
          <a:xfrm>
            <a:off x="755576" y="6021288"/>
            <a:ext cx="7602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Ecco come apparivano meno di una giornata prima del massimo avvicinamento.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8116955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Martedì 14 luglio 2015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1259632" y="5517232"/>
            <a:ext cx="67908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Uno </a:t>
            </a:r>
            <a:r>
              <a:rPr lang="it-IT" dirty="0"/>
              <a:t>dei piccoli satelliti (</a:t>
            </a:r>
            <a:r>
              <a:rPr lang="it-IT" dirty="0" err="1" smtClean="0"/>
              <a:t>Hydra</a:t>
            </a:r>
            <a:r>
              <a:rPr lang="it-IT" dirty="0" smtClean="0"/>
              <a:t>), al contrario di Caronte, come previsto </a:t>
            </a:r>
          </a:p>
          <a:p>
            <a:r>
              <a:rPr lang="it-IT" dirty="0" smtClean="0"/>
              <a:t>è stato appena «sbozzato». Il corpo mostra soltanto delle zone a </a:t>
            </a:r>
            <a:r>
              <a:rPr lang="it-IT" dirty="0" err="1" smtClean="0"/>
              <a:t>diver</a:t>
            </a:r>
            <a:r>
              <a:rPr lang="it-IT" dirty="0" smtClean="0"/>
              <a:t>-</a:t>
            </a:r>
          </a:p>
          <a:p>
            <a:r>
              <a:rPr lang="it-IT" dirty="0" smtClean="0"/>
              <a:t>sa albedo superficiale. Attendiamo future elaborazioni dei ricercatori.</a:t>
            </a:r>
            <a:endParaRPr lang="it-IT" dirty="0"/>
          </a:p>
        </p:txBody>
      </p:sp>
      <p:pic>
        <p:nvPicPr>
          <p:cNvPr id="10" name="Segnaposto contenuto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053" y="1556792"/>
            <a:ext cx="5391243" cy="3614878"/>
          </a:xfrm>
        </p:spPr>
      </p:pic>
    </p:spTree>
    <p:extLst>
      <p:ext uri="{BB962C8B-B14F-4D97-AF65-F5344CB8AC3E}">
        <p14:creationId xmlns:p14="http://schemas.microsoft.com/office/powerpoint/2010/main" val="58373995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Martedì 14 luglio 2015 (rilasciata il 21)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607520" y="5674022"/>
            <a:ext cx="82849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I due satelliti medi, </a:t>
            </a:r>
            <a:r>
              <a:rPr lang="it-IT" dirty="0" err="1" smtClean="0"/>
              <a:t>Nix</a:t>
            </a:r>
            <a:r>
              <a:rPr lang="it-IT" dirty="0" smtClean="0"/>
              <a:t> (42x36 km) e </a:t>
            </a:r>
            <a:r>
              <a:rPr lang="it-IT" dirty="0" err="1" smtClean="0"/>
              <a:t>Hydra</a:t>
            </a:r>
            <a:r>
              <a:rPr lang="it-IT" dirty="0" smtClean="0"/>
              <a:t> (55x40 km), ripresi da 165 e 231 mila km </a:t>
            </a:r>
          </a:p>
          <a:p>
            <a:r>
              <a:rPr lang="it-IT" dirty="0" smtClean="0"/>
              <a:t>di distanza la mattina del 14 luglio. La regione rossa di </a:t>
            </a:r>
            <a:r>
              <a:rPr lang="it-IT" dirty="0" err="1" smtClean="0"/>
              <a:t>Nix</a:t>
            </a:r>
            <a:r>
              <a:rPr lang="it-IT" dirty="0" smtClean="0"/>
              <a:t> potrebbe essere un cratere, </a:t>
            </a:r>
          </a:p>
          <a:p>
            <a:r>
              <a:rPr lang="it-IT" dirty="0" smtClean="0"/>
              <a:t>mentre </a:t>
            </a:r>
            <a:r>
              <a:rPr lang="it-IT" dirty="0" err="1" smtClean="0"/>
              <a:t>Hydra</a:t>
            </a:r>
            <a:r>
              <a:rPr lang="it-IT" dirty="0" smtClean="0"/>
              <a:t> sembra che ne abbia due. La risoluzione su </a:t>
            </a:r>
            <a:r>
              <a:rPr lang="it-IT" dirty="0" err="1" smtClean="0"/>
              <a:t>Hydra</a:t>
            </a:r>
            <a:r>
              <a:rPr lang="it-IT" dirty="0" smtClean="0"/>
              <a:t> è di 1,2 km.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663" y="1296062"/>
            <a:ext cx="5385633" cy="4149162"/>
          </a:xfrm>
        </p:spPr>
      </p:pic>
    </p:spTree>
    <p:extLst>
      <p:ext uri="{BB962C8B-B14F-4D97-AF65-F5344CB8AC3E}">
        <p14:creationId xmlns:p14="http://schemas.microsoft.com/office/powerpoint/2010/main" val="127606876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Martedì 14 luglio 2015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836101" y="6021288"/>
            <a:ext cx="7624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Caronte, il maggiore dei satelliti. L’area evidenziata ha una lunghezza di 390 km.</a:t>
            </a:r>
          </a:p>
          <a:p>
            <a:r>
              <a:rPr lang="it-IT" dirty="0" smtClean="0"/>
              <a:t>Come potete vedere non è certamente un corpo senza dettagli, anzi!</a:t>
            </a:r>
            <a:endParaRPr lang="it-IT" dirty="0"/>
          </a:p>
        </p:txBody>
      </p:sp>
      <p:pic>
        <p:nvPicPr>
          <p:cNvPr id="8" name="Segnaposto contenuto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211" y="1340768"/>
            <a:ext cx="6711577" cy="4525963"/>
          </a:xfrm>
        </p:spPr>
      </p:pic>
    </p:spTree>
    <p:extLst>
      <p:ext uri="{BB962C8B-B14F-4D97-AF65-F5344CB8AC3E}">
        <p14:creationId xmlns:p14="http://schemas.microsoft.com/office/powerpoint/2010/main" val="381464173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Martedì 14 luglio 2015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611560" y="5589240"/>
            <a:ext cx="808933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Plutone, zona equatoriale: montagne di ghiaccio alte 3.500 metri, vecchie di 100 </a:t>
            </a:r>
          </a:p>
          <a:p>
            <a:r>
              <a:rPr lang="it-IT" dirty="0" smtClean="0"/>
              <a:t>milioni d’anni. Coprono l’1% della superficie planetaria e potrebbero essere ancora </a:t>
            </a:r>
          </a:p>
          <a:p>
            <a:r>
              <a:rPr lang="it-IT" dirty="0" smtClean="0"/>
              <a:t>attive. Immagine presa 1,5 ore prima del massimo avvicinamento, quando la New </a:t>
            </a:r>
          </a:p>
          <a:p>
            <a:r>
              <a:rPr lang="it-IT" dirty="0" err="1" smtClean="0"/>
              <a:t>Horizons</a:t>
            </a:r>
            <a:r>
              <a:rPr lang="it-IT" dirty="0" smtClean="0"/>
              <a:t> si trovava a 77.000 km di distanza. La massima risoluzione è di circa 1,5 km.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319" y="1207294"/>
            <a:ext cx="6539033" cy="4335014"/>
          </a:xfrm>
        </p:spPr>
      </p:pic>
    </p:spTree>
    <p:extLst>
      <p:ext uri="{BB962C8B-B14F-4D97-AF65-F5344CB8AC3E}">
        <p14:creationId xmlns:p14="http://schemas.microsoft.com/office/powerpoint/2010/main" val="2910684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Mercurio (Mercury)</a:t>
            </a:r>
            <a:endParaRPr lang="it-IT" dirty="0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00201"/>
            <a:ext cx="5410916" cy="4061047"/>
          </a:xfrm>
        </p:spPr>
      </p:pic>
      <p:sp>
        <p:nvSpPr>
          <p:cNvPr id="7" name="CasellaDiTesto 6"/>
          <p:cNvSpPr txBox="1"/>
          <p:nvPr/>
        </p:nvSpPr>
        <p:spPr>
          <a:xfrm>
            <a:off x="5724128" y="1988840"/>
            <a:ext cx="3354444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E’ il pianeta più vicino al Sole.</a:t>
            </a:r>
          </a:p>
          <a:p>
            <a:endParaRPr lang="it-IT" dirty="0" smtClean="0"/>
          </a:p>
          <a:p>
            <a:r>
              <a:rPr lang="it-IT" dirty="0" smtClean="0"/>
              <a:t>Dista 57.910.000 km dal Sole</a:t>
            </a:r>
          </a:p>
          <a:p>
            <a:r>
              <a:rPr lang="it-IT" dirty="0" smtClean="0"/>
              <a:t>Diametro: 4.878 km</a:t>
            </a:r>
          </a:p>
          <a:p>
            <a:r>
              <a:rPr lang="it-IT" dirty="0" smtClean="0"/>
              <a:t>Massa: 3,30x10</a:t>
            </a:r>
            <a:r>
              <a:rPr lang="it-IT" baseline="30000" dirty="0" smtClean="0"/>
              <a:t>23</a:t>
            </a:r>
            <a:r>
              <a:rPr lang="it-IT" dirty="0" smtClean="0"/>
              <a:t> kg</a:t>
            </a:r>
          </a:p>
          <a:p>
            <a:r>
              <a:rPr lang="it-IT" dirty="0" smtClean="0"/>
              <a:t>Densità media: 5,427 g/cm</a:t>
            </a:r>
            <a:r>
              <a:rPr lang="it-IT" baseline="30000" dirty="0" smtClean="0"/>
              <a:t>3</a:t>
            </a:r>
            <a:endParaRPr lang="it-IT" dirty="0" smtClean="0"/>
          </a:p>
          <a:p>
            <a:r>
              <a:rPr lang="it-IT" dirty="0" smtClean="0"/>
              <a:t>Periodo di rotazione: 58,65 g</a:t>
            </a:r>
          </a:p>
          <a:p>
            <a:r>
              <a:rPr lang="it-IT" dirty="0" smtClean="0"/>
              <a:t>Obliquità: ~0,1°</a:t>
            </a:r>
          </a:p>
          <a:p>
            <a:r>
              <a:rPr lang="it-IT" dirty="0" smtClean="0"/>
              <a:t>Periodo di rivoluzione: 87,97 g</a:t>
            </a:r>
          </a:p>
          <a:p>
            <a:r>
              <a:rPr lang="it-IT" dirty="0" smtClean="0"/>
              <a:t>Temperatura </a:t>
            </a:r>
            <a:r>
              <a:rPr lang="it-IT" dirty="0" err="1" smtClean="0"/>
              <a:t>superf</a:t>
            </a:r>
            <a:r>
              <a:rPr lang="it-IT" dirty="0" smtClean="0"/>
              <a:t>. media: 452 K</a:t>
            </a:r>
          </a:p>
          <a:p>
            <a:r>
              <a:rPr lang="it-IT" dirty="0" smtClean="0"/>
              <a:t>(corrispondenti a 179°C)</a:t>
            </a:r>
          </a:p>
          <a:p>
            <a:r>
              <a:rPr lang="it-IT" dirty="0" smtClean="0"/>
              <a:t>Escursione termica: 100-700 K</a:t>
            </a:r>
          </a:p>
        </p:txBody>
      </p:sp>
    </p:spTree>
    <p:extLst>
      <p:ext uri="{BB962C8B-B14F-4D97-AF65-F5344CB8AC3E}">
        <p14:creationId xmlns:p14="http://schemas.microsoft.com/office/powerpoint/2010/main" val="109721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it-IT" dirty="0" smtClean="0"/>
              <a:t>Martedì 14 luglio 2015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395536" y="5469031"/>
            <a:ext cx="85474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Plutone, </a:t>
            </a:r>
            <a:r>
              <a:rPr lang="en-US" dirty="0"/>
              <a:t>“Tombaugh </a:t>
            </a:r>
            <a:r>
              <a:rPr lang="en-US" dirty="0" err="1"/>
              <a:t>Regio</a:t>
            </a:r>
            <a:r>
              <a:rPr lang="en-US" dirty="0" smtClean="0"/>
              <a:t>”</a:t>
            </a:r>
            <a:r>
              <a:rPr lang="it-IT" dirty="0" smtClean="0"/>
              <a:t>: le strutture della fotografia si trovano nella regione ghiaccia-</a:t>
            </a:r>
          </a:p>
          <a:p>
            <a:r>
              <a:rPr lang="it-IT" dirty="0" err="1" smtClean="0"/>
              <a:t>ta</a:t>
            </a:r>
            <a:r>
              <a:rPr lang="it-IT" dirty="0" smtClean="0"/>
              <a:t> del Polo nord e sono vecchie circa 100 milioni d’anni. La zona è stata battezzata </a:t>
            </a:r>
            <a:r>
              <a:rPr lang="it-IT" dirty="0" err="1" smtClean="0"/>
              <a:t>infor</a:t>
            </a:r>
            <a:r>
              <a:rPr lang="it-IT" dirty="0" smtClean="0"/>
              <a:t>-</a:t>
            </a:r>
          </a:p>
          <a:p>
            <a:r>
              <a:rPr lang="it-IT" dirty="0" err="1" smtClean="0"/>
              <a:t>malmente</a:t>
            </a:r>
            <a:r>
              <a:rPr lang="it-IT" dirty="0" smtClean="0"/>
              <a:t> “Sputnik </a:t>
            </a:r>
            <a:r>
              <a:rPr lang="it-IT" dirty="0" err="1"/>
              <a:t>Planum</a:t>
            </a:r>
            <a:r>
              <a:rPr lang="it-IT" dirty="0" smtClean="0"/>
              <a:t>”. Immagine presa 1,5 ore prima del massimo avvicinamento, </a:t>
            </a:r>
          </a:p>
          <a:p>
            <a:r>
              <a:rPr lang="it-IT" dirty="0" smtClean="0"/>
              <a:t>quando la sonda era a 77.000 km di distanza. La massima risoluzione è di circa 1,0 km. </a:t>
            </a:r>
            <a:r>
              <a:rPr lang="en-US" dirty="0"/>
              <a:t> </a:t>
            </a:r>
            <a:endParaRPr lang="it-IT" dirty="0" smtClean="0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68" y="908720"/>
            <a:ext cx="8047064" cy="4525963"/>
          </a:xfrm>
        </p:spPr>
      </p:pic>
    </p:spTree>
    <p:extLst>
      <p:ext uri="{BB962C8B-B14F-4D97-AF65-F5344CB8AC3E}">
        <p14:creationId xmlns:p14="http://schemas.microsoft.com/office/powerpoint/2010/main" val="273873463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Martedì 14 luglio 2015</a:t>
            </a:r>
            <a:endParaRPr lang="it-IT" dirty="0"/>
          </a:p>
        </p:txBody>
      </p:sp>
      <p:pic>
        <p:nvPicPr>
          <p:cNvPr id="8" name="Segnaposto contenuto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1" y="1494076"/>
            <a:ext cx="4680370" cy="4671228"/>
          </a:xfrm>
        </p:spPr>
      </p:pic>
      <p:sp>
        <p:nvSpPr>
          <p:cNvPr id="9" name="CasellaDiTesto 8"/>
          <p:cNvSpPr txBox="1"/>
          <p:nvPr/>
        </p:nvSpPr>
        <p:spPr>
          <a:xfrm>
            <a:off x="5364088" y="1568981"/>
            <a:ext cx="3828869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Una delle scoperte riguarda la regione </a:t>
            </a:r>
          </a:p>
          <a:p>
            <a:r>
              <a:rPr lang="it-IT" dirty="0" smtClean="0"/>
              <a:t>chiara di Plutone. Quella qui inquadra-</a:t>
            </a:r>
          </a:p>
          <a:p>
            <a:r>
              <a:rPr lang="it-IT" dirty="0" err="1" smtClean="0"/>
              <a:t>ta</a:t>
            </a:r>
            <a:r>
              <a:rPr lang="it-IT" dirty="0" smtClean="0"/>
              <a:t> è la </a:t>
            </a:r>
            <a:r>
              <a:rPr lang="it-IT" dirty="0" err="1" smtClean="0"/>
              <a:t>Tombaught</a:t>
            </a:r>
            <a:r>
              <a:rPr lang="it-IT" dirty="0" smtClean="0"/>
              <a:t> Regio, con delle </a:t>
            </a:r>
          </a:p>
          <a:p>
            <a:r>
              <a:rPr lang="it-IT" dirty="0" smtClean="0"/>
              <a:t>montagne di ghiaccio alte tra gli 800 e </a:t>
            </a:r>
          </a:p>
          <a:p>
            <a:r>
              <a:rPr lang="it-IT" dirty="0" smtClean="0"/>
              <a:t>il 1600 metri e chiamate provvisoria-</a:t>
            </a:r>
          </a:p>
          <a:p>
            <a:r>
              <a:rPr lang="it-IT" dirty="0" smtClean="0"/>
              <a:t>mente gli «</a:t>
            </a:r>
            <a:r>
              <a:rPr lang="it-IT" dirty="0" err="1" smtClean="0"/>
              <a:t>Appalachi</a:t>
            </a:r>
            <a:r>
              <a:rPr lang="it-IT" dirty="0" smtClean="0"/>
              <a:t> di Plutone". La </a:t>
            </a:r>
          </a:p>
          <a:p>
            <a:r>
              <a:rPr lang="it-IT" dirty="0" smtClean="0"/>
              <a:t>regione scura a sinistra è molto più </a:t>
            </a:r>
          </a:p>
          <a:p>
            <a:r>
              <a:rPr lang="it-IT" dirty="0" smtClean="0"/>
              <a:t>vecchia e di maggiore craterizzazione, </a:t>
            </a:r>
          </a:p>
          <a:p>
            <a:r>
              <a:rPr lang="it-IT" dirty="0" smtClean="0"/>
              <a:t>probabilmente vecchia di qualche mi-</a:t>
            </a:r>
          </a:p>
          <a:p>
            <a:r>
              <a:rPr lang="it-IT" dirty="0" err="1" smtClean="0"/>
              <a:t>liardo</a:t>
            </a:r>
            <a:r>
              <a:rPr lang="it-IT" dirty="0" smtClean="0"/>
              <a:t> d’anni. Molto più recente, </a:t>
            </a:r>
            <a:r>
              <a:rPr lang="it-IT" dirty="0" err="1" smtClean="0"/>
              <a:t>ap</a:t>
            </a:r>
            <a:r>
              <a:rPr lang="it-IT" dirty="0" smtClean="0"/>
              <a:t>-</a:t>
            </a:r>
          </a:p>
          <a:p>
            <a:r>
              <a:rPr lang="it-IT" dirty="0" err="1" smtClean="0"/>
              <a:t>prossimativamente</a:t>
            </a:r>
            <a:r>
              <a:rPr lang="it-IT" dirty="0" smtClean="0"/>
              <a:t> di 100 milioni d’an-</a:t>
            </a:r>
          </a:p>
          <a:p>
            <a:r>
              <a:rPr lang="it-IT" dirty="0" smtClean="0"/>
              <a:t>ni d’età, è invece la regione chiara a </a:t>
            </a:r>
          </a:p>
          <a:p>
            <a:r>
              <a:rPr lang="it-IT" dirty="0" smtClean="0"/>
              <a:t>destra, chiamata «Sputnik </a:t>
            </a:r>
            <a:r>
              <a:rPr lang="it-IT" dirty="0" err="1" smtClean="0"/>
              <a:t>Planum</a:t>
            </a:r>
            <a:r>
              <a:rPr lang="it-IT" dirty="0" smtClean="0"/>
              <a:t>», al </a:t>
            </a:r>
          </a:p>
          <a:p>
            <a:r>
              <a:rPr lang="it-IT" dirty="0" smtClean="0"/>
              <a:t>centro ricca di ghiacciai di metano, di </a:t>
            </a:r>
          </a:p>
          <a:p>
            <a:r>
              <a:rPr lang="en-US" dirty="0" err="1" smtClean="0"/>
              <a:t>azoto</a:t>
            </a:r>
            <a:r>
              <a:rPr lang="en-US" dirty="0" smtClean="0"/>
              <a:t> e </a:t>
            </a:r>
            <a:r>
              <a:rPr lang="en-US" dirty="0" err="1"/>
              <a:t>monossido</a:t>
            </a:r>
            <a:r>
              <a:rPr lang="en-US" dirty="0"/>
              <a:t> </a:t>
            </a:r>
            <a:r>
              <a:rPr lang="en-US" dirty="0" smtClean="0"/>
              <a:t>di </a:t>
            </a:r>
            <a:r>
              <a:rPr lang="en-US" dirty="0" err="1" smtClean="0"/>
              <a:t>carbonio</a:t>
            </a:r>
            <a:r>
              <a:rPr lang="en-US" dirty="0" smtClean="0"/>
              <a:t>, come </a:t>
            </a:r>
          </a:p>
          <a:p>
            <a:r>
              <a:rPr lang="it-IT" dirty="0" smtClean="0"/>
              <a:t>evidenziato dallo strumento </a:t>
            </a:r>
            <a:r>
              <a:rPr lang="en-US" dirty="0" smtClean="0"/>
              <a:t>Ralph.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3669551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Martedì 14 luglio 2015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339626" y="6084004"/>
            <a:ext cx="8624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Sequenza delle riprese dal 1930 sino al massimo avvicinamento: 85 anni in pochi secondi!</a:t>
            </a:r>
            <a:endParaRPr lang="it-IT" dirty="0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84784"/>
            <a:ext cx="8229600" cy="4316389"/>
          </a:xfrm>
        </p:spPr>
      </p:pic>
    </p:spTree>
    <p:extLst>
      <p:ext uri="{BB962C8B-B14F-4D97-AF65-F5344CB8AC3E}">
        <p14:creationId xmlns:p14="http://schemas.microsoft.com/office/powerpoint/2010/main" val="144974021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Mercoledì 15 luglio 2015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339626" y="4859868"/>
            <a:ext cx="867045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Immagine presa alla mezzanotte del 15 luglio, con la sonda che si stava allontanando da </a:t>
            </a:r>
          </a:p>
          <a:p>
            <a:r>
              <a:rPr lang="it-IT" dirty="0" smtClean="0"/>
              <a:t>Plutone e si trovava a 1,2 milioni di km. Ha evidenziato due strati diversi nell’atmosfera, </a:t>
            </a:r>
          </a:p>
          <a:p>
            <a:r>
              <a:rPr lang="it-IT" dirty="0" smtClean="0"/>
              <a:t>uno a 50 km e uno a 80 km di quota. La radiazione UV scinde le molecole di metano </a:t>
            </a:r>
            <a:r>
              <a:rPr lang="it-IT" dirty="0" err="1" smtClean="0"/>
              <a:t>crean</a:t>
            </a:r>
            <a:r>
              <a:rPr lang="it-IT" dirty="0" smtClean="0"/>
              <a:t>-</a:t>
            </a:r>
          </a:p>
          <a:p>
            <a:r>
              <a:rPr lang="it-IT" dirty="0" smtClean="0"/>
              <a:t>do etanolo e metanolo, le quali si trasformano successivamente in toluolo. Questo dà la </a:t>
            </a:r>
          </a:p>
          <a:p>
            <a:r>
              <a:rPr lang="it-IT" dirty="0" smtClean="0"/>
              <a:t>colorazione rossa che si nota in alcune aree di Plutone. Una chimica atmosferica così </a:t>
            </a:r>
            <a:r>
              <a:rPr lang="it-IT" dirty="0" err="1" smtClean="0"/>
              <a:t>com</a:t>
            </a:r>
            <a:r>
              <a:rPr lang="it-IT" dirty="0" smtClean="0"/>
              <a:t>-</a:t>
            </a:r>
          </a:p>
          <a:p>
            <a:r>
              <a:rPr lang="it-IT" dirty="0" err="1" smtClean="0"/>
              <a:t>plessa</a:t>
            </a:r>
            <a:r>
              <a:rPr lang="it-IT" dirty="0" smtClean="0"/>
              <a:t> non era stata prevista. 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564" y="1247165"/>
            <a:ext cx="6183772" cy="3477979"/>
          </a:xfrm>
        </p:spPr>
      </p:pic>
    </p:spTree>
    <p:extLst>
      <p:ext uri="{BB962C8B-B14F-4D97-AF65-F5344CB8AC3E}">
        <p14:creationId xmlns:p14="http://schemas.microsoft.com/office/powerpoint/2010/main" val="82179150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Crediti delle immagini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it-IT" dirty="0" smtClean="0"/>
              <a:t>IAU (pag. 1), Spaceweather.com </a:t>
            </a:r>
            <a:r>
              <a:rPr lang="it-IT" dirty="0"/>
              <a:t>(pag</a:t>
            </a:r>
            <a:r>
              <a:rPr lang="it-IT" dirty="0" smtClean="0"/>
              <a:t>. 3), NASA/SDO </a:t>
            </a:r>
            <a:r>
              <a:rPr lang="it-IT" dirty="0"/>
              <a:t>(pag</a:t>
            </a:r>
            <a:r>
              <a:rPr lang="it-IT" dirty="0" smtClean="0"/>
              <a:t>. 4), NASA/Messenger </a:t>
            </a:r>
            <a:r>
              <a:rPr lang="it-IT" dirty="0"/>
              <a:t>(pag</a:t>
            </a:r>
            <a:r>
              <a:rPr lang="it-IT" dirty="0" smtClean="0"/>
              <a:t>. 5), NASA/</a:t>
            </a:r>
            <a:r>
              <a:rPr lang="it-IT" dirty="0" err="1" smtClean="0"/>
              <a:t>Magellan</a:t>
            </a:r>
            <a:r>
              <a:rPr lang="it-IT" dirty="0" smtClean="0"/>
              <a:t> </a:t>
            </a:r>
            <a:r>
              <a:rPr lang="it-IT" dirty="0"/>
              <a:t>(pag</a:t>
            </a:r>
            <a:r>
              <a:rPr lang="it-IT" dirty="0" smtClean="0"/>
              <a:t>. 6), NASA </a:t>
            </a:r>
            <a:r>
              <a:rPr lang="it-IT" dirty="0"/>
              <a:t>(pag</a:t>
            </a:r>
            <a:r>
              <a:rPr lang="it-IT" dirty="0" smtClean="0"/>
              <a:t>. 7), CAST </a:t>
            </a:r>
            <a:r>
              <a:rPr lang="it-IT" dirty="0"/>
              <a:t>(</a:t>
            </a:r>
            <a:r>
              <a:rPr lang="it-IT" dirty="0" err="1" smtClean="0"/>
              <a:t>pagg</a:t>
            </a:r>
            <a:r>
              <a:rPr lang="it-IT" dirty="0" smtClean="0"/>
              <a:t>. 8, 15), </a:t>
            </a:r>
            <a:r>
              <a:rPr lang="it-IT" dirty="0" err="1" smtClean="0"/>
              <a:t>STScI</a:t>
            </a:r>
            <a:r>
              <a:rPr lang="it-IT" dirty="0" smtClean="0"/>
              <a:t>/NASA/ESA </a:t>
            </a:r>
            <a:r>
              <a:rPr lang="it-IT" dirty="0"/>
              <a:t>(</a:t>
            </a:r>
            <a:r>
              <a:rPr lang="it-IT" dirty="0" err="1" smtClean="0"/>
              <a:t>pagg</a:t>
            </a:r>
            <a:r>
              <a:rPr lang="it-IT" dirty="0" smtClean="0"/>
              <a:t>. 9, 23), NASA/ESA/ASI (</a:t>
            </a:r>
            <a:r>
              <a:rPr lang="it-IT" dirty="0" err="1" smtClean="0"/>
              <a:t>pagg</a:t>
            </a:r>
            <a:r>
              <a:rPr lang="it-IT" dirty="0" smtClean="0"/>
              <a:t>. 10, 11), NASA/</a:t>
            </a:r>
            <a:r>
              <a:rPr lang="it-IT" dirty="0" err="1" smtClean="0"/>
              <a:t>Voyager</a:t>
            </a:r>
            <a:r>
              <a:rPr lang="it-IT" dirty="0" smtClean="0"/>
              <a:t> 2 (</a:t>
            </a:r>
            <a:r>
              <a:rPr lang="it-IT" dirty="0" err="1" smtClean="0"/>
              <a:t>pagg</a:t>
            </a:r>
            <a:r>
              <a:rPr lang="it-IT" dirty="0" smtClean="0"/>
              <a:t>. 12, 13), USNO (pag. 16), </a:t>
            </a:r>
            <a:r>
              <a:rPr lang="it-IT" dirty="0" err="1" smtClean="0"/>
              <a:t>STScI</a:t>
            </a:r>
            <a:r>
              <a:rPr lang="it-IT" dirty="0" smtClean="0"/>
              <a:t>/NASA/ESA/</a:t>
            </a:r>
            <a:r>
              <a:rPr lang="it-IT" dirty="0" err="1" smtClean="0"/>
              <a:t>SwRI</a:t>
            </a:r>
            <a:r>
              <a:rPr lang="it-IT" dirty="0" smtClean="0"/>
              <a:t>/Lowell </a:t>
            </a:r>
            <a:r>
              <a:rPr lang="it-IT" dirty="0" err="1" smtClean="0"/>
              <a:t>Obs</a:t>
            </a:r>
            <a:r>
              <a:rPr lang="it-IT" dirty="0" smtClean="0"/>
              <a:t>. (</a:t>
            </a:r>
            <a:r>
              <a:rPr lang="it-IT" dirty="0" err="1" smtClean="0"/>
              <a:t>pagg</a:t>
            </a:r>
            <a:r>
              <a:rPr lang="it-IT" dirty="0" smtClean="0"/>
              <a:t>. 17, 18), </a:t>
            </a:r>
            <a:r>
              <a:rPr lang="it-IT" dirty="0" err="1" smtClean="0"/>
              <a:t>STScI</a:t>
            </a:r>
            <a:r>
              <a:rPr lang="it-IT" dirty="0" smtClean="0"/>
              <a:t>/NASA/ESA/John Hopkins Un. APL/</a:t>
            </a:r>
            <a:r>
              <a:rPr lang="it-IT" dirty="0" err="1" smtClean="0"/>
              <a:t>SwRI</a:t>
            </a:r>
            <a:r>
              <a:rPr lang="it-IT" dirty="0" smtClean="0"/>
              <a:t> (</a:t>
            </a:r>
            <a:r>
              <a:rPr lang="it-IT" dirty="0" err="1" smtClean="0"/>
              <a:t>pagg</a:t>
            </a:r>
            <a:r>
              <a:rPr lang="it-IT" dirty="0" smtClean="0"/>
              <a:t>. 20, 21), </a:t>
            </a:r>
            <a:r>
              <a:rPr lang="it-IT" dirty="0" err="1" smtClean="0"/>
              <a:t>STScI</a:t>
            </a:r>
            <a:r>
              <a:rPr lang="it-IT" dirty="0" smtClean="0"/>
              <a:t>/NASA/ESA/</a:t>
            </a:r>
            <a:r>
              <a:rPr lang="it-IT" dirty="0" err="1" smtClean="0"/>
              <a:t>SwRI</a:t>
            </a:r>
            <a:r>
              <a:rPr lang="it-IT" dirty="0" smtClean="0"/>
              <a:t>/Pluto Companion </a:t>
            </a:r>
            <a:r>
              <a:rPr lang="it-IT" dirty="0" err="1" smtClean="0"/>
              <a:t>Search</a:t>
            </a:r>
            <a:r>
              <a:rPr lang="it-IT" dirty="0" smtClean="0"/>
              <a:t> Team (pag. 22), John Hopkins Un. APL/</a:t>
            </a:r>
            <a:r>
              <a:rPr lang="it-IT" dirty="0" err="1" smtClean="0"/>
              <a:t>SwRI</a:t>
            </a:r>
            <a:r>
              <a:rPr lang="it-IT" dirty="0" smtClean="0"/>
              <a:t> (pag. 25), NASA/ John Hopkins Un. APL/</a:t>
            </a:r>
            <a:r>
              <a:rPr lang="it-IT" dirty="0" err="1" smtClean="0"/>
              <a:t>SwRI</a:t>
            </a:r>
            <a:r>
              <a:rPr lang="it-IT" dirty="0" smtClean="0"/>
              <a:t> (</a:t>
            </a:r>
            <a:r>
              <a:rPr lang="it-IT" dirty="0" err="1" smtClean="0"/>
              <a:t>pagg</a:t>
            </a:r>
            <a:r>
              <a:rPr lang="it-IT" dirty="0" smtClean="0"/>
              <a:t>. 26, 35, 36, 37, 38, 39, 40, 41, 42, 43, 44, 45, 46, 47, 48, 49, 50, 51</a:t>
            </a:r>
            <a:r>
              <a:rPr lang="it-IT" smtClean="0"/>
              <a:t>, 52, 53), </a:t>
            </a:r>
            <a:r>
              <a:rPr lang="it-IT" dirty="0" smtClean="0"/>
              <a:t>John Hopkins Un. APL (pag. 27), The </a:t>
            </a:r>
            <a:r>
              <a:rPr lang="it-IT" dirty="0" err="1" smtClean="0"/>
              <a:t>Astrophysics</a:t>
            </a:r>
            <a:r>
              <a:rPr lang="it-IT" dirty="0" smtClean="0"/>
              <a:t> Journal (pag. 32), ESO-L. </a:t>
            </a:r>
            <a:r>
              <a:rPr lang="it-IT" dirty="0" err="1" smtClean="0"/>
              <a:t>Calçada</a:t>
            </a:r>
            <a:r>
              <a:rPr lang="it-IT" dirty="0" smtClean="0"/>
              <a:t> (pag. 34).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2987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4800" dirty="0" smtClean="0"/>
              <a:t>Grazie a tutti per l’attenzione.</a:t>
            </a:r>
            <a:endParaRPr lang="it-IT" sz="4800" dirty="0"/>
          </a:p>
          <a:p>
            <a:pPr marL="0" indent="0" algn="ctr">
              <a:buNone/>
            </a:pPr>
            <a:r>
              <a:rPr lang="it-IT" sz="4800" dirty="0" smtClean="0"/>
              <a:t>Lucio Furlanetto</a:t>
            </a:r>
          </a:p>
          <a:p>
            <a:pPr marL="0" indent="0" algn="ctr">
              <a:buNone/>
            </a:pPr>
            <a:r>
              <a:rPr lang="it-IT" sz="4800" dirty="0" smtClean="0"/>
              <a:t>(Presidente del CAST)</a:t>
            </a:r>
            <a:endParaRPr lang="it-IT" sz="48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431" y="4450804"/>
            <a:ext cx="4695825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48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Venere (Venus)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44" y="2069433"/>
            <a:ext cx="3657600" cy="3587496"/>
          </a:xfrm>
        </p:spPr>
      </p:pic>
      <p:sp>
        <p:nvSpPr>
          <p:cNvPr id="5" name="CasellaDiTesto 4"/>
          <p:cNvSpPr txBox="1"/>
          <p:nvPr/>
        </p:nvSpPr>
        <p:spPr>
          <a:xfrm>
            <a:off x="4427984" y="1906954"/>
            <a:ext cx="4541564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E’ il secondo pianeta per distanza dal Sole.</a:t>
            </a:r>
          </a:p>
          <a:p>
            <a:r>
              <a:rPr lang="it-IT" dirty="0" smtClean="0"/>
              <a:t>Può essere il pianeta più vicino alla Terra.</a:t>
            </a:r>
          </a:p>
          <a:p>
            <a:endParaRPr lang="it-IT" dirty="0" smtClean="0"/>
          </a:p>
          <a:p>
            <a:r>
              <a:rPr lang="it-IT" dirty="0" smtClean="0"/>
              <a:t>Dista 108.200.000 milioni km dal Sole</a:t>
            </a:r>
          </a:p>
          <a:p>
            <a:r>
              <a:rPr lang="it-IT" dirty="0" smtClean="0"/>
              <a:t>Diametro: 12.104 km</a:t>
            </a:r>
          </a:p>
          <a:p>
            <a:r>
              <a:rPr lang="it-IT" dirty="0" smtClean="0"/>
              <a:t>Massa: 4,87x10</a:t>
            </a:r>
            <a:r>
              <a:rPr lang="it-IT" baseline="30000" dirty="0" smtClean="0"/>
              <a:t>24</a:t>
            </a:r>
            <a:r>
              <a:rPr lang="it-IT" dirty="0" smtClean="0"/>
              <a:t> kg</a:t>
            </a:r>
          </a:p>
          <a:p>
            <a:r>
              <a:rPr lang="it-IT" dirty="0" smtClean="0"/>
              <a:t>Densità media: 5,250 g/cm</a:t>
            </a:r>
            <a:r>
              <a:rPr lang="it-IT" baseline="30000" dirty="0" smtClean="0"/>
              <a:t>3</a:t>
            </a:r>
            <a:endParaRPr lang="it-IT" dirty="0" smtClean="0"/>
          </a:p>
          <a:p>
            <a:r>
              <a:rPr lang="it-IT" dirty="0" smtClean="0"/>
              <a:t>Periodo di rotazione: 243 g (retrogrado)</a:t>
            </a:r>
          </a:p>
          <a:p>
            <a:r>
              <a:rPr lang="it-IT" dirty="0" smtClean="0"/>
              <a:t>Obliquità: 178° </a:t>
            </a:r>
          </a:p>
          <a:p>
            <a:r>
              <a:rPr lang="it-IT" dirty="0" smtClean="0"/>
              <a:t>Periodo di rivoluzione: 224,7 g</a:t>
            </a:r>
          </a:p>
          <a:p>
            <a:r>
              <a:rPr lang="it-IT" dirty="0" smtClean="0"/>
              <a:t>Temperatura superficiale media: 726 K (452°C)</a:t>
            </a:r>
          </a:p>
          <a:p>
            <a:r>
              <a:rPr lang="it-IT" dirty="0" smtClean="0"/>
              <a:t>Escursione termica: 710-750 K</a:t>
            </a:r>
          </a:p>
          <a:p>
            <a:r>
              <a:rPr lang="it-IT" dirty="0" smtClean="0"/>
              <a:t>Componenti dell'atmosfera: 96% diossido di </a:t>
            </a:r>
          </a:p>
          <a:p>
            <a:r>
              <a:rPr lang="it-IT" dirty="0" smtClean="0"/>
              <a:t>carbonio, 3% azoto, 0,003% vapore d'acqua</a:t>
            </a:r>
          </a:p>
        </p:txBody>
      </p:sp>
    </p:spTree>
    <p:extLst>
      <p:ext uri="{BB962C8B-B14F-4D97-AF65-F5344CB8AC3E}">
        <p14:creationId xmlns:p14="http://schemas.microsoft.com/office/powerpoint/2010/main" val="23644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Terra (Earth)</a:t>
            </a:r>
            <a:endParaRPr lang="it-IT" dirty="0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76" y="1600200"/>
            <a:ext cx="4560164" cy="4525963"/>
          </a:xfrm>
        </p:spPr>
      </p:pic>
      <p:sp>
        <p:nvSpPr>
          <p:cNvPr id="7" name="CasellaDiTesto 6"/>
          <p:cNvSpPr txBox="1"/>
          <p:nvPr/>
        </p:nvSpPr>
        <p:spPr>
          <a:xfrm>
            <a:off x="5052072" y="1340768"/>
            <a:ext cx="3984424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E’ il terzo pianeta per distanza dal Sole.</a:t>
            </a:r>
          </a:p>
          <a:p>
            <a:r>
              <a:rPr lang="it-IT" b="1" dirty="0" smtClean="0">
                <a:solidFill>
                  <a:srgbClr val="0070C0"/>
                </a:solidFill>
              </a:rPr>
              <a:t>E’ quello sul quale viviamo.</a:t>
            </a:r>
          </a:p>
          <a:p>
            <a:r>
              <a:rPr lang="it-IT" b="1" dirty="0" smtClean="0">
                <a:solidFill>
                  <a:srgbClr val="00B050"/>
                </a:solidFill>
              </a:rPr>
              <a:t>L’unico che ha certamente la vita.</a:t>
            </a:r>
          </a:p>
          <a:p>
            <a:r>
              <a:rPr lang="it-IT" b="1" dirty="0" smtClean="0">
                <a:solidFill>
                  <a:srgbClr val="FF0000"/>
                </a:solidFill>
              </a:rPr>
              <a:t>L’unico che ha la vita senziente!</a:t>
            </a:r>
          </a:p>
          <a:p>
            <a:r>
              <a:rPr lang="it-IT" dirty="0" smtClean="0"/>
              <a:t>Dista 149.600.000 km dal Sole</a:t>
            </a:r>
          </a:p>
          <a:p>
            <a:r>
              <a:rPr lang="it-IT" dirty="0" smtClean="0"/>
              <a:t>Diametro: 12.756,3 km</a:t>
            </a:r>
          </a:p>
          <a:p>
            <a:r>
              <a:rPr lang="it-IT" dirty="0" smtClean="0"/>
              <a:t>Massa: 5,98x10</a:t>
            </a:r>
            <a:r>
              <a:rPr lang="it-IT" baseline="30000" dirty="0" smtClean="0"/>
              <a:t>24</a:t>
            </a:r>
            <a:r>
              <a:rPr lang="it-IT" dirty="0" smtClean="0"/>
              <a:t> kg</a:t>
            </a:r>
          </a:p>
          <a:p>
            <a:r>
              <a:rPr lang="it-IT" dirty="0" smtClean="0"/>
              <a:t>Densità media: 5,520 g/cm</a:t>
            </a:r>
            <a:r>
              <a:rPr lang="it-IT" baseline="30000" dirty="0" smtClean="0"/>
              <a:t>3</a:t>
            </a:r>
            <a:endParaRPr lang="it-IT" dirty="0" smtClean="0"/>
          </a:p>
          <a:p>
            <a:r>
              <a:rPr lang="it-IT" dirty="0" smtClean="0"/>
              <a:t>Periodo di rotazione: 23h 56m 04s</a:t>
            </a:r>
          </a:p>
          <a:p>
            <a:r>
              <a:rPr lang="it-IT" dirty="0" smtClean="0"/>
              <a:t>Obliquità: 23,45°</a:t>
            </a:r>
          </a:p>
          <a:p>
            <a:r>
              <a:rPr lang="it-IT" dirty="0" smtClean="0"/>
              <a:t>Periodo di rivoluzione: 365,26 g</a:t>
            </a:r>
          </a:p>
          <a:p>
            <a:r>
              <a:rPr lang="it-IT" dirty="0" smtClean="0"/>
              <a:t>Temperatura </a:t>
            </a:r>
            <a:r>
              <a:rPr lang="it-IT" dirty="0" err="1" smtClean="0"/>
              <a:t>superf</a:t>
            </a:r>
            <a:r>
              <a:rPr lang="it-IT" dirty="0" smtClean="0"/>
              <a:t>. media: 288 K (15°C)</a:t>
            </a:r>
          </a:p>
          <a:p>
            <a:r>
              <a:rPr lang="it-IT" dirty="0" smtClean="0"/>
              <a:t>Escursione termica: 179-330 K </a:t>
            </a:r>
          </a:p>
          <a:p>
            <a:r>
              <a:rPr lang="it-IT" dirty="0" smtClean="0"/>
              <a:t>(corrispondenti a -94°C / +57°C)</a:t>
            </a:r>
          </a:p>
          <a:p>
            <a:r>
              <a:rPr lang="it-IT" dirty="0" smtClean="0"/>
              <a:t>Componenti dell'atmosfera: 77% Azoto, </a:t>
            </a:r>
          </a:p>
          <a:p>
            <a:r>
              <a:rPr lang="it-IT" dirty="0" smtClean="0"/>
              <a:t>21% Ossigeno, 2% Argon, Diossido di </a:t>
            </a:r>
          </a:p>
          <a:p>
            <a:r>
              <a:rPr lang="it-IT" dirty="0" smtClean="0"/>
              <a:t>carbonio, Acqua</a:t>
            </a:r>
          </a:p>
          <a:p>
            <a:r>
              <a:rPr lang="it-IT" dirty="0" smtClean="0"/>
              <a:t>Satelliti: 1 (Luna); è un pianeta doppio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3231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Non dimentichiamoci però della…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85" y="1600200"/>
            <a:ext cx="4541955" cy="4525963"/>
          </a:xfrm>
        </p:spPr>
      </p:pic>
      <p:sp>
        <p:nvSpPr>
          <p:cNvPr id="5" name="CasellaDiTesto 4"/>
          <p:cNvSpPr txBox="1"/>
          <p:nvPr/>
        </p:nvSpPr>
        <p:spPr>
          <a:xfrm>
            <a:off x="5004048" y="1834946"/>
            <a:ext cx="4081567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Luna (Moon)</a:t>
            </a:r>
          </a:p>
          <a:p>
            <a:r>
              <a:rPr lang="it-IT" dirty="0" smtClean="0"/>
              <a:t>Satellite naturale della Terra.</a:t>
            </a:r>
          </a:p>
          <a:p>
            <a:r>
              <a:rPr lang="it-IT" dirty="0" smtClean="0"/>
              <a:t>Formatosi circa 150 milioni d’anni dopo.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Ha una massa di </a:t>
            </a:r>
            <a:r>
              <a:rPr lang="it-IT" dirty="0">
                <a:solidFill>
                  <a:srgbClr val="FF0000"/>
                </a:solidFill>
              </a:rPr>
              <a:t>circa </a:t>
            </a:r>
            <a:r>
              <a:rPr lang="it-IT" dirty="0" smtClean="0">
                <a:solidFill>
                  <a:srgbClr val="FF0000"/>
                </a:solidFill>
              </a:rPr>
              <a:t>1/86 della </a:t>
            </a:r>
            <a:r>
              <a:rPr lang="it-IT" dirty="0">
                <a:solidFill>
                  <a:srgbClr val="FF0000"/>
                </a:solidFill>
              </a:rPr>
              <a:t>Terra. </a:t>
            </a:r>
            <a:endParaRPr lang="it-IT" dirty="0" smtClean="0">
              <a:solidFill>
                <a:srgbClr val="FF0000"/>
              </a:solidFill>
            </a:endParaRPr>
          </a:p>
          <a:p>
            <a:endParaRPr lang="it-IT" dirty="0"/>
          </a:p>
          <a:p>
            <a:r>
              <a:rPr lang="it-IT" dirty="0" smtClean="0"/>
              <a:t>Dista mediamente 384.001 km dalla Terra</a:t>
            </a:r>
          </a:p>
          <a:p>
            <a:r>
              <a:rPr lang="it-IT" dirty="0" smtClean="0"/>
              <a:t>Diametro: 3.476 km</a:t>
            </a:r>
          </a:p>
          <a:p>
            <a:r>
              <a:rPr lang="it-IT" dirty="0" smtClean="0"/>
              <a:t>Massa: 7,35x10</a:t>
            </a:r>
            <a:r>
              <a:rPr lang="it-IT" baseline="30000" dirty="0" smtClean="0"/>
              <a:t>22</a:t>
            </a:r>
            <a:r>
              <a:rPr lang="it-IT" dirty="0" smtClean="0"/>
              <a:t> kg</a:t>
            </a:r>
          </a:p>
          <a:p>
            <a:r>
              <a:rPr lang="it-IT" dirty="0" smtClean="0"/>
              <a:t>Densità media: 3,2 g/cm</a:t>
            </a:r>
            <a:r>
              <a:rPr lang="it-IT" baseline="30000" dirty="0" smtClean="0"/>
              <a:t>3</a:t>
            </a:r>
            <a:endParaRPr lang="it-IT" dirty="0" smtClean="0"/>
          </a:p>
          <a:p>
            <a:endParaRPr lang="it-IT" dirty="0" smtClean="0"/>
          </a:p>
          <a:p>
            <a:r>
              <a:rPr lang="it-IT" dirty="0" smtClean="0"/>
              <a:t>Periodo di rivoluzione siderale: 27,3g</a:t>
            </a:r>
          </a:p>
          <a:p>
            <a:r>
              <a:rPr lang="it-IT" dirty="0" smtClean="0"/>
              <a:t>Periodo di rivoluzione delle fasi: 29,5 g</a:t>
            </a:r>
          </a:p>
          <a:p>
            <a:r>
              <a:rPr lang="it-IT" dirty="0" smtClean="0"/>
              <a:t>Escursione termica: 40-396 K </a:t>
            </a:r>
          </a:p>
          <a:p>
            <a:r>
              <a:rPr lang="it-IT" dirty="0" smtClean="0"/>
              <a:t>(corrispondenti a -233°C / +123°C)</a:t>
            </a:r>
          </a:p>
        </p:txBody>
      </p:sp>
    </p:spTree>
    <p:extLst>
      <p:ext uri="{BB962C8B-B14F-4D97-AF65-F5344CB8AC3E}">
        <p14:creationId xmlns:p14="http://schemas.microsoft.com/office/powerpoint/2010/main" val="208362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Marte (Mars)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66" y="1600200"/>
            <a:ext cx="3620770" cy="4525963"/>
          </a:xfrm>
        </p:spPr>
      </p:pic>
      <p:sp>
        <p:nvSpPr>
          <p:cNvPr id="6" name="CasellaDiTesto 5"/>
          <p:cNvSpPr txBox="1"/>
          <p:nvPr/>
        </p:nvSpPr>
        <p:spPr>
          <a:xfrm>
            <a:off x="4283968" y="1701963"/>
            <a:ext cx="4495077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E’ il quarto pianeta per distanza dal Sole.</a:t>
            </a:r>
          </a:p>
          <a:p>
            <a:endParaRPr lang="it-IT" dirty="0" smtClean="0"/>
          </a:p>
          <a:p>
            <a:r>
              <a:rPr lang="it-IT" dirty="0" smtClean="0"/>
              <a:t>Dista 227.940.000 km dal Sole</a:t>
            </a:r>
          </a:p>
          <a:p>
            <a:r>
              <a:rPr lang="it-IT" dirty="0" smtClean="0"/>
              <a:t>Diametro: 6.794 km</a:t>
            </a:r>
          </a:p>
          <a:p>
            <a:r>
              <a:rPr lang="it-IT" dirty="0" smtClean="0"/>
              <a:t>Massa: 6,42x10</a:t>
            </a:r>
            <a:r>
              <a:rPr lang="it-IT" baseline="30000" dirty="0" smtClean="0"/>
              <a:t>23</a:t>
            </a:r>
            <a:r>
              <a:rPr lang="it-IT" dirty="0" smtClean="0"/>
              <a:t> kg</a:t>
            </a:r>
          </a:p>
          <a:p>
            <a:r>
              <a:rPr lang="it-IT" dirty="0" smtClean="0"/>
              <a:t>Densità media: 3,940 g/cm</a:t>
            </a:r>
            <a:r>
              <a:rPr lang="it-IT" baseline="30000" dirty="0" smtClean="0"/>
              <a:t>3</a:t>
            </a:r>
            <a:endParaRPr lang="it-IT" dirty="0" smtClean="0"/>
          </a:p>
          <a:p>
            <a:r>
              <a:rPr lang="it-IT" dirty="0" smtClean="0"/>
              <a:t>Periodo di rotazione: 24h 33m 24s</a:t>
            </a:r>
          </a:p>
          <a:p>
            <a:r>
              <a:rPr lang="it-IT" dirty="0" smtClean="0"/>
              <a:t>Obliquità: 25,0°</a:t>
            </a:r>
          </a:p>
          <a:p>
            <a:r>
              <a:rPr lang="it-IT" dirty="0" smtClean="0"/>
              <a:t>Periodo di rivoluzione: 686,98 g</a:t>
            </a:r>
          </a:p>
          <a:p>
            <a:r>
              <a:rPr lang="it-IT" dirty="0" smtClean="0"/>
              <a:t>Temperatura superficiale media: 213 K (-60°C)</a:t>
            </a:r>
          </a:p>
          <a:p>
            <a:r>
              <a:rPr lang="it-IT" dirty="0" smtClean="0"/>
              <a:t>Escursione termica: 150-310 K </a:t>
            </a:r>
          </a:p>
          <a:p>
            <a:r>
              <a:rPr lang="it-IT" dirty="0" smtClean="0"/>
              <a:t>(corrispondenti a -123°C / +15°C)</a:t>
            </a:r>
          </a:p>
          <a:p>
            <a:r>
              <a:rPr lang="it-IT" dirty="0" smtClean="0"/>
              <a:t>Componenti dell'atmosfera: 95% diossido di </a:t>
            </a:r>
          </a:p>
          <a:p>
            <a:r>
              <a:rPr lang="it-IT" dirty="0" smtClean="0"/>
              <a:t>carbonio, 3% azoto, 1,6% argon</a:t>
            </a:r>
          </a:p>
          <a:p>
            <a:r>
              <a:rPr lang="it-IT" dirty="0" smtClean="0"/>
              <a:t>Satelliti: 2 (</a:t>
            </a:r>
            <a:r>
              <a:rPr lang="it-IT" dirty="0" err="1" smtClean="0"/>
              <a:t>Phobos</a:t>
            </a:r>
            <a:r>
              <a:rPr lang="it-IT" dirty="0" smtClean="0"/>
              <a:t> e </a:t>
            </a:r>
            <a:r>
              <a:rPr lang="it-IT" dirty="0" err="1" smtClean="0"/>
              <a:t>Deimos</a:t>
            </a:r>
            <a:r>
              <a:rPr lang="it-IT" dirty="0" smtClean="0"/>
              <a:t>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904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2570</TotalTime>
  <Words>3036</Words>
  <Application>Microsoft Office PowerPoint</Application>
  <PresentationFormat>Presentazione su schermo (4:3)</PresentationFormat>
  <Paragraphs>344</Paragraphs>
  <Slides>55</Slides>
  <Notes>1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55</vt:i4>
      </vt:variant>
    </vt:vector>
  </HeadingPairs>
  <TitlesOfParts>
    <vt:vector size="56" baseType="lpstr">
      <vt:lpstr>Tema di Office</vt:lpstr>
      <vt:lpstr>Viaggio verso il confine del Sistema Solare</vt:lpstr>
      <vt:lpstr>Una veloce ripassata dei  corpi del Sistema Solare</vt:lpstr>
      <vt:lpstr>Le dimensioni del Sistema Solare</vt:lpstr>
      <vt:lpstr>Il Sole (Sun)</vt:lpstr>
      <vt:lpstr>Mercurio (Mercury)</vt:lpstr>
      <vt:lpstr>Venere (Venus)</vt:lpstr>
      <vt:lpstr>Terra (Earth)</vt:lpstr>
      <vt:lpstr>Non dimentichiamoci però della…</vt:lpstr>
      <vt:lpstr>Marte (Mars)</vt:lpstr>
      <vt:lpstr>Giove (Jupiter)</vt:lpstr>
      <vt:lpstr>Saturno (Saturn)</vt:lpstr>
      <vt:lpstr>Urano (Uranus)</vt:lpstr>
      <vt:lpstr>Nettuno (Neptune)</vt:lpstr>
      <vt:lpstr>E qui terminano i pianeti… Oltre ci sono solo corpi molto più piccoli.</vt:lpstr>
      <vt:lpstr>Che cosa si sapeva di Plutone (Pluto)?</vt:lpstr>
      <vt:lpstr>Dopo il 1978</vt:lpstr>
      <vt:lpstr>Nel 1990 fu lanciato HST: cambiò tutto</vt:lpstr>
      <vt:lpstr>Mappa della superficie di Plutone</vt:lpstr>
      <vt:lpstr>La struttura interna di Plutone (2006)</vt:lpstr>
      <vt:lpstr>Nel 2005 la scoperta di Nix e Hydra</vt:lpstr>
      <vt:lpstr>Gli scopritori di S/2005P1 e S/2005P2</vt:lpstr>
      <vt:lpstr>Com’era nel 2006 il sistema di Plutone </vt:lpstr>
      <vt:lpstr>Nel 2011 si scoprì un quarto satellite</vt:lpstr>
      <vt:lpstr>Riassunto di che cosa si sapeva</vt:lpstr>
      <vt:lpstr>Ora è arrivata New Horizons…</vt:lpstr>
      <vt:lpstr>Immagine presa da 880 milioni di km</vt:lpstr>
      <vt:lpstr>22 gennaio 2014</vt:lpstr>
      <vt:lpstr>Gli obiettivi della missione (ante fly-by)</vt:lpstr>
      <vt:lpstr>Il massimo avvicinamento al pianeta</vt:lpstr>
      <vt:lpstr>La massima risoluzione fotografica</vt:lpstr>
      <vt:lpstr>5 o più satelliti; e un sistema di anelli?</vt:lpstr>
      <vt:lpstr>Quanti satelliti potrebbe avere?</vt:lpstr>
      <vt:lpstr>Un paesaggio completamente nuovo</vt:lpstr>
      <vt:lpstr>Plutone: oceano e tettonica a placche?</vt:lpstr>
      <vt:lpstr>New Horizons (9 aprile 2015)</vt:lpstr>
      <vt:lpstr>New Horizons (29 maggio 2015)</vt:lpstr>
      <vt:lpstr>New Horizons (19 giugno 2015)</vt:lpstr>
      <vt:lpstr>Confronto Terra-Plutone-Caronte</vt:lpstr>
      <vt:lpstr>Venerdì 3 luglio 2015</vt:lpstr>
      <vt:lpstr>Martedì 7 luglio 2015</vt:lpstr>
      <vt:lpstr>Sabato 11 luglio 2015</vt:lpstr>
      <vt:lpstr>Sabato 11 luglio 2015</vt:lpstr>
      <vt:lpstr>Domenica 12 luglio 2015</vt:lpstr>
      <vt:lpstr>Domenica 12 luglio 2015</vt:lpstr>
      <vt:lpstr>Lunedì 13 luglio 2015</vt:lpstr>
      <vt:lpstr>Martedì 14 luglio 2015</vt:lpstr>
      <vt:lpstr>Martedì 14 luglio 2015 (rilasciata il 21)</vt:lpstr>
      <vt:lpstr>Martedì 14 luglio 2015</vt:lpstr>
      <vt:lpstr>Martedì 14 luglio 2015</vt:lpstr>
      <vt:lpstr>Martedì 14 luglio 2015</vt:lpstr>
      <vt:lpstr>Martedì 14 luglio 2015</vt:lpstr>
      <vt:lpstr>Martedì 14 luglio 2015</vt:lpstr>
      <vt:lpstr>Mercoledì 15 luglio 2015</vt:lpstr>
      <vt:lpstr>Crediti delle immagini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 confini del Sistema Solare</dc:title>
  <dc:creator>Utente</dc:creator>
  <cp:lastModifiedBy>Utente</cp:lastModifiedBy>
  <cp:revision>89</cp:revision>
  <dcterms:created xsi:type="dcterms:W3CDTF">2015-06-26T09:13:02Z</dcterms:created>
  <dcterms:modified xsi:type="dcterms:W3CDTF">2016-08-06T10:46:15Z</dcterms:modified>
</cp:coreProperties>
</file>